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0" r:id="rId3"/>
    <p:sldId id="266" r:id="rId4"/>
    <p:sldId id="262" r:id="rId5"/>
    <p:sldId id="267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84" r:id="rId14"/>
    <p:sldId id="286" r:id="rId15"/>
    <p:sldId id="288" r:id="rId16"/>
    <p:sldId id="285" r:id="rId17"/>
    <p:sldId id="283" r:id="rId18"/>
    <p:sldId id="279" r:id="rId19"/>
    <p:sldId id="256" r:id="rId20"/>
    <p:sldId id="257" r:id="rId21"/>
    <p:sldId id="258" r:id="rId22"/>
    <p:sldId id="259" r:id="rId23"/>
    <p:sldId id="260" r:id="rId24"/>
    <p:sldId id="269" r:id="rId25"/>
    <p:sldId id="270" r:id="rId26"/>
    <p:sldId id="271" r:id="rId27"/>
    <p:sldId id="28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craft xd" initials="mx" lastIdx="4" clrIdx="0">
    <p:extLst>
      <p:ext uri="{19B8F6BF-5375-455C-9EA6-DF929625EA0E}">
        <p15:presenceInfo xmlns:p15="http://schemas.microsoft.com/office/powerpoint/2012/main" userId="a3c18b67453f3b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15"/>
    <a:srgbClr val="DDB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4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01:17:07.181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01:17:07.181" idx="3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01:17:07.181" idx="4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01:17:07.181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D27-8899-4FFB-9AF9-4834AD7E4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D2038-442F-4194-A5E1-96030208C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76C3-D0A3-465C-9CD7-F1F17C03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704C7-9E42-49DF-865D-7933EBAD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D122-937C-417F-B36D-5A1CE695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06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938C-C3B0-4B86-A762-07757F46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3D963-3964-4D11-B3E9-628D87B3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8103-C92A-4C32-BB9C-4D5E138B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7BF9-7B15-4460-9695-7479214B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9919-E7E9-4F59-ADEB-9236D594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37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F5C31-12BA-4069-9592-A1FF61BCA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A7EF2-F2D2-4566-BC14-B71D8A45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4E152-E166-4016-B4D8-DA90029B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EDD12-D655-41E9-9D2C-4E0ACED2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6FEE8-908F-48C9-8716-DFB9CDFF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56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8813-0D7A-4C12-B121-CCC8666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9D00-6998-486F-AE21-B91AC719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57383-C71D-45B3-A4F4-2ABA4422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10DCD-8C55-49D5-BD2D-4812B8A5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67FE2-F95B-4341-9F60-56132188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0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AD5F-551E-4DB1-A22F-14208B19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B84CB-3481-40B4-868D-50029B84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9E570-0784-4A28-8180-AD8BBAB9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E9E-D76D-4BE4-96C8-3020FAC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DBDC0-77F9-4120-8F56-3496759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9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C893-4E95-4277-8AB9-8D007996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FB8F0-DD16-4BBC-B95A-9DB57522C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1A209-046B-4529-B272-E9B82F74A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60674-F8B5-4CB4-9C1F-5E3559B3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FD4F0-DE12-4290-9444-E2215561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74EFF-AA06-472D-B4C5-58B6A9D7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87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2060-BCAF-40EF-B4BD-ADD363C6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504BD-952E-4E5D-9332-7DC90495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2C585-9ABA-492F-AB69-54BC23F1C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B3910-237B-480D-9F8F-EA9A8DF4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DB82A-C033-407B-822C-28F927781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F5896-FD41-47B2-A1D1-442C54E0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CE12E-5512-4375-8F6E-EB463F45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9943D-5B27-449B-8D20-9581E229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09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DCFE-E49E-4B32-B4A6-D55023D2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8E3EE-DAE1-4EC7-ADF4-4861AF77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3BD77-DC0D-4EDC-859F-94A61A63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711EA-8586-43E9-9BB4-02ADA611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7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3812F-04AA-4D5B-9B84-8E1F0040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BE924-C770-438D-B739-0A05CAE4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29816-6CB1-409E-BBC0-94504115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3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D41A-3151-4367-84D0-3BBEC3C3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77BB-7D94-4F29-AF94-62365C78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56FEE-DB5F-4AD8-A1C4-9E7C92DBE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8D78-DE4A-435D-A051-BDBC8A61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6C2EE-F33C-4F2D-8213-821D689B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0B7F6-3033-419C-BAD7-40B72EFA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2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C402-21D5-41BF-8920-EE26A3DA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9885C-2416-41D7-9B97-009F5E127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2617B-ACC6-428B-ABF1-4D405C145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2EEBC-7E72-4A77-9997-028CE23A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7AF3A-C922-4265-BC3E-BA966BAD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55F8E-83CD-4C54-9D9A-7E1AD2C3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AD7DF-5D33-44AA-AF8F-AD4B47C8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B7108-8042-4373-811B-4E47B9125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1949D-A5E2-4872-9D88-50931F570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A493-4A19-4B62-9469-62B2AA75134A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3C39-4689-4E45-BB7E-BF7C62F24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CA7F3-0F7D-46CE-8ACF-C59C356B0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7729-0D36-40D6-A006-6DD3EC5B52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80.png"/><Relationship Id="rId7" Type="http://schemas.openxmlformats.org/officeDocument/2006/relationships/image" Target="../media/image2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43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4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41.png"/><Relationship Id="rId5" Type="http://schemas.openxmlformats.org/officeDocument/2006/relationships/image" Target="../media/image280.png"/><Relationship Id="rId10" Type="http://schemas.openxmlformats.org/officeDocument/2006/relationships/image" Target="../media/image39.png"/><Relationship Id="rId4" Type="http://schemas.openxmlformats.org/officeDocument/2006/relationships/image" Target="../media/image270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06A37-D297-42C1-94AF-3464A582E03B}"/>
              </a:ext>
            </a:extLst>
          </p:cNvPr>
          <p:cNvSpPr/>
          <p:nvPr/>
        </p:nvSpPr>
        <p:spPr>
          <a:xfrm>
            <a:off x="0" y="5353878"/>
            <a:ext cx="12192000" cy="15041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A0DD08-DF3D-41E6-BCD5-ECB5D18CAF76}"/>
              </a:ext>
            </a:extLst>
          </p:cNvPr>
          <p:cNvSpPr/>
          <p:nvPr/>
        </p:nvSpPr>
        <p:spPr>
          <a:xfrm>
            <a:off x="0" y="5592416"/>
            <a:ext cx="12192000" cy="12655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C989D-403A-450F-B1F4-CB2AD68302A1}"/>
              </a:ext>
            </a:extLst>
          </p:cNvPr>
          <p:cNvSpPr/>
          <p:nvPr/>
        </p:nvSpPr>
        <p:spPr>
          <a:xfrm>
            <a:off x="0" y="0"/>
            <a:ext cx="12192000" cy="53538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E212B1-B847-4B78-A77C-582A7D276B17}"/>
              </a:ext>
            </a:extLst>
          </p:cNvPr>
          <p:cNvSpPr/>
          <p:nvPr/>
        </p:nvSpPr>
        <p:spPr>
          <a:xfrm>
            <a:off x="699052" y="99393"/>
            <a:ext cx="2994992" cy="28094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22C0DCC-BD3E-4C94-A795-4DB8F91D0585}"/>
              </a:ext>
            </a:extLst>
          </p:cNvPr>
          <p:cNvSpPr/>
          <p:nvPr/>
        </p:nvSpPr>
        <p:spPr>
          <a:xfrm>
            <a:off x="2027582" y="1139687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DD7FE67-FF8C-429D-AAA0-B78B5EC554AD}"/>
              </a:ext>
            </a:extLst>
          </p:cNvPr>
          <p:cNvSpPr/>
          <p:nvPr/>
        </p:nvSpPr>
        <p:spPr>
          <a:xfrm>
            <a:off x="72886" y="1139686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8768AD5-3F0B-4CD2-9210-FA398B5B89F2}"/>
              </a:ext>
            </a:extLst>
          </p:cNvPr>
          <p:cNvSpPr/>
          <p:nvPr/>
        </p:nvSpPr>
        <p:spPr>
          <a:xfrm>
            <a:off x="2239617" y="185531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59F06-DB81-4B4C-90FD-B198E31203CE}"/>
              </a:ext>
            </a:extLst>
          </p:cNvPr>
          <p:cNvGrpSpPr/>
          <p:nvPr/>
        </p:nvGrpSpPr>
        <p:grpSpPr>
          <a:xfrm>
            <a:off x="8448261" y="4372801"/>
            <a:ext cx="463826" cy="490331"/>
            <a:chOff x="8680174" y="1311964"/>
            <a:chExt cx="463826" cy="490331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B0EB1868-E8FA-4DB9-918B-2486B5BF62F2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Plus Sign 26">
              <a:extLst>
                <a:ext uri="{FF2B5EF4-FFF2-40B4-BE49-F238E27FC236}">
                  <a16:creationId xmlns:a16="http://schemas.microsoft.com/office/drawing/2014/main" id="{338D9E78-6BE2-4FC4-9916-D58C79ECE921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AutoShape 2" descr="Vetor de ícone de gaiola de pássaro | Vetor Premium">
            <a:extLst>
              <a:ext uri="{FF2B5EF4-FFF2-40B4-BE49-F238E27FC236}">
                <a16:creationId xmlns:a16="http://schemas.microsoft.com/office/drawing/2014/main" id="{AE2E8880-F2F8-4E49-B86E-87EA23B8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Vetor de ícone de gaiola de pássaro | Vetor Premium">
            <a:extLst>
              <a:ext uri="{FF2B5EF4-FFF2-40B4-BE49-F238E27FC236}">
                <a16:creationId xmlns:a16="http://schemas.microsoft.com/office/drawing/2014/main" id="{F4FC3854-3518-411D-9B1A-244B307E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374" l="9744" r="89776">
                        <a14:foregroundMark x1="22684" y1="78435" x2="22684" y2="78435"/>
                        <a14:foregroundMark x1="22364" y1="71565" x2="22364" y2="71565"/>
                        <a14:foregroundMark x1="22364" y1="71565" x2="22364" y2="71565"/>
                        <a14:foregroundMark x1="44888" y1="91374" x2="55112" y2="90096"/>
                        <a14:foregroundMark x1="46166" y1="12300" x2="47764" y2="9585"/>
                        <a14:foregroundMark x1="43770" y1="85463" x2="56070" y2="85144"/>
                        <a14:foregroundMark x1="56709" y1="86741" x2="43291" y2="86741"/>
                        <a14:backgroundMark x1="47764" y1="28754" x2="47764" y2="28754"/>
                        <a14:backgroundMark x1="41054" y1="28275" x2="41054" y2="28275"/>
                        <a14:backgroundMark x1="35783" y1="28275" x2="35783" y2="28275"/>
                        <a14:backgroundMark x1="32588" y1="28275" x2="32588" y2="28275"/>
                        <a14:backgroundMark x1="52236" y1="28435" x2="52236" y2="28435"/>
                        <a14:backgroundMark x1="58626" y1="27796" x2="58626" y2="27796"/>
                        <a14:backgroundMark x1="62300" y1="28435" x2="62300" y2="28435"/>
                        <a14:backgroundMark x1="66613" y1="28275" x2="66613" y2="28275"/>
                        <a14:backgroundMark x1="68211" y1="28275" x2="68211" y2="28275"/>
                        <a14:backgroundMark x1="30671" y1="28275" x2="30671" y2="28275"/>
                        <a14:backgroundMark x1="54633" y1="89776" x2="54633" y2="89776"/>
                        <a14:backgroundMark x1="55591" y1="90096" x2="51278" y2="90575"/>
                        <a14:backgroundMark x1="49042" y1="86262" x2="49042" y2="8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90" y="3154016"/>
            <a:ext cx="2484368" cy="24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F7580-46FA-4297-90CD-33286A6BA1FD}"/>
              </a:ext>
            </a:extLst>
          </p:cNvPr>
          <p:cNvCxnSpPr>
            <a:cxnSpLocks/>
          </p:cNvCxnSpPr>
          <p:nvPr/>
        </p:nvCxnSpPr>
        <p:spPr>
          <a:xfrm>
            <a:off x="5943599" y="1504123"/>
            <a:ext cx="1" cy="26301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236773-AAF1-4932-87B1-E348BC056BA9}"/>
              </a:ext>
            </a:extLst>
          </p:cNvPr>
          <p:cNvGrpSpPr/>
          <p:nvPr/>
        </p:nvGrpSpPr>
        <p:grpSpPr>
          <a:xfrm>
            <a:off x="5711687" y="3819938"/>
            <a:ext cx="463826" cy="490331"/>
            <a:chOff x="8680174" y="1311964"/>
            <a:chExt cx="463826" cy="490331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FDE7499E-9154-4A7C-8CA2-B20B7A78104B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Plus Sign 34">
              <a:extLst>
                <a:ext uri="{FF2B5EF4-FFF2-40B4-BE49-F238E27FC236}">
                  <a16:creationId xmlns:a16="http://schemas.microsoft.com/office/drawing/2014/main" id="{145BFFA9-B085-4561-BAED-46F0B89D1442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5D3A7A-A084-5CCD-B094-9B4DCAD555F0}"/>
              </a:ext>
            </a:extLst>
          </p:cNvPr>
          <p:cNvSpPr txBox="1"/>
          <p:nvPr/>
        </p:nvSpPr>
        <p:spPr>
          <a:xfrm>
            <a:off x="5534573" y="-28951"/>
            <a:ext cx="6755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Emissão de radiação por uma carga em um campo gravitacional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A4ED81-C3C6-647F-800C-D8110EA547C6}"/>
              </a:ext>
            </a:extLst>
          </p:cNvPr>
          <p:cNvSpPr txBox="1"/>
          <p:nvPr/>
        </p:nvSpPr>
        <p:spPr>
          <a:xfrm>
            <a:off x="489080" y="3937840"/>
            <a:ext cx="4016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Bruno </a:t>
            </a:r>
            <a:r>
              <a:rPr lang="pt-BR" sz="4800" b="1" dirty="0" err="1"/>
              <a:t>Trebbi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33938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F56989-B513-4931-AFD6-912B45CBDDC3}"/>
              </a:ext>
            </a:extLst>
          </p:cNvPr>
          <p:cNvCxnSpPr/>
          <p:nvPr/>
        </p:nvCxnSpPr>
        <p:spPr>
          <a:xfrm flipV="1">
            <a:off x="2623930" y="808383"/>
            <a:ext cx="0" cy="5393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9CF02A-EDF8-42EC-A0AC-8061692062DF}"/>
              </a:ext>
            </a:extLst>
          </p:cNvPr>
          <p:cNvCxnSpPr>
            <a:cxnSpLocks/>
          </p:cNvCxnSpPr>
          <p:nvPr/>
        </p:nvCxnSpPr>
        <p:spPr>
          <a:xfrm>
            <a:off x="2623930" y="6202017"/>
            <a:ext cx="5883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EFEC2C-1D06-46F5-845C-29813DFCE6D1}"/>
              </a:ext>
            </a:extLst>
          </p:cNvPr>
          <p:cNvSpPr txBox="1"/>
          <p:nvPr/>
        </p:nvSpPr>
        <p:spPr>
          <a:xfrm>
            <a:off x="2623930" y="65598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7962B-3349-4C30-A835-030EFA091404}"/>
              </a:ext>
            </a:extLst>
          </p:cNvPr>
          <p:cNvSpPr txBox="1"/>
          <p:nvPr/>
        </p:nvSpPr>
        <p:spPr>
          <a:xfrm>
            <a:off x="8334611" y="6101652"/>
            <a:ext cx="34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z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F95B4C-A24D-44DC-8A99-A8C777B3D95A}"/>
              </a:ext>
            </a:extLst>
          </p:cNvPr>
          <p:cNvGrpSpPr/>
          <p:nvPr/>
        </p:nvGrpSpPr>
        <p:grpSpPr>
          <a:xfrm>
            <a:off x="2140576" y="5207983"/>
            <a:ext cx="1182755" cy="1478444"/>
            <a:chOff x="2173357" y="4915596"/>
            <a:chExt cx="1182755" cy="1478444"/>
          </a:xfrm>
        </p:grpSpPr>
        <p:pic>
          <p:nvPicPr>
            <p:cNvPr id="7" name="Picture 4" descr="Otras músicas. Otros mundos.: Philip Glass / Robert Wilson - EINSTEIN ON  THE BEACH">
              <a:extLst>
                <a:ext uri="{FF2B5EF4-FFF2-40B4-BE49-F238E27FC236}">
                  <a16:creationId xmlns:a16="http://schemas.microsoft.com/office/drawing/2014/main" id="{1CC1B308-B5DA-4DC6-A176-4AE1E48BA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500" l="0" r="100000">
                          <a14:foregroundMark x1="17813" y1="74750" x2="19375" y2="37750"/>
                          <a14:foregroundMark x1="14375" y1="78250" x2="46250" y2="89250"/>
                          <a14:foregroundMark x1="37813" y1="37250" x2="33125" y2="8500"/>
                          <a14:foregroundMark x1="21250" y1="33500" x2="26875" y2="22500"/>
                          <a14:foregroundMark x1="26250" y1="11250" x2="24688" y2="4750"/>
                          <a14:foregroundMark x1="40000" y1="12000" x2="33750" y2="750"/>
                          <a14:foregroundMark x1="37813" y1="55000" x2="58750" y2="84750"/>
                          <a14:foregroundMark x1="30312" y1="51000" x2="29688" y2="58750"/>
                          <a14:foregroundMark x1="49688" y1="65000" x2="60625" y2="70500"/>
                          <a14:foregroundMark x1="60625" y1="70500" x2="76563" y2="93000"/>
                          <a14:foregroundMark x1="40000" y1="96500" x2="0" y2="92500"/>
                          <a14:foregroundMark x1="25000" y1="17500" x2="24063" y2="15250"/>
                          <a14:foregroundMark x1="45625" y1="12000" x2="37813" y2="3250"/>
                          <a14:backgroundMark x1="51563" y1="11250" x2="87500" y2="94750"/>
                          <a14:backgroundMark x1="4688" y1="50000" x2="15000" y2="10250"/>
                          <a14:backgroundMark x1="88438" y1="19000" x2="68125" y2="8500"/>
                          <a14:backgroundMark x1="95313" y1="12500" x2="46875" y2="1500"/>
                          <a14:backgroundMark x1="4063" y1="13000" x2="22188" y2="4750"/>
                          <a14:backgroundMark x1="36563" y1="1500" x2="20625" y2="1500"/>
                          <a14:backgroundMark x1="11875" y1="39000" x2="10938" y2="3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357" y="4915596"/>
              <a:ext cx="1182755" cy="147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Flashlight PNG - Flashlight Icon, Flashlight Shining, Flashlight In The  Dark, Flashlight Clip. - CleanPNG / KissPNG">
              <a:extLst>
                <a:ext uri="{FF2B5EF4-FFF2-40B4-BE49-F238E27FC236}">
                  <a16:creationId xmlns:a16="http://schemas.microsoft.com/office/drawing/2014/main" id="{29BBD97A-D62E-438F-B9B6-165488DA0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875" l="1538" r="100000">
                          <a14:foregroundMark x1="13077" y1="71250" x2="7692" y2="58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18866">
              <a:off x="2334542" y="5265541"/>
              <a:ext cx="578776" cy="35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957851C-7647-46D9-8511-0A24F78D8DFD}"/>
              </a:ext>
            </a:extLst>
          </p:cNvPr>
          <p:cNvSpPr/>
          <p:nvPr/>
        </p:nvSpPr>
        <p:spPr>
          <a:xfrm>
            <a:off x="2504063" y="5937689"/>
            <a:ext cx="291547" cy="27166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33246C-1F81-4781-8D09-1F2EF7978E90}"/>
              </a:ext>
            </a:extLst>
          </p:cNvPr>
          <p:cNvGrpSpPr/>
          <p:nvPr/>
        </p:nvGrpSpPr>
        <p:grpSpPr>
          <a:xfrm>
            <a:off x="3510689" y="5930941"/>
            <a:ext cx="463826" cy="490331"/>
            <a:chOff x="8680174" y="1311964"/>
            <a:chExt cx="463826" cy="490331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E7F087A-78DF-4058-B9C5-AC654E135EBD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Plus Sign 15">
              <a:extLst>
                <a:ext uri="{FF2B5EF4-FFF2-40B4-BE49-F238E27FC236}">
                  <a16:creationId xmlns:a16="http://schemas.microsoft.com/office/drawing/2014/main" id="{3D98B315-315D-454E-B122-F1B0DEE06679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567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00039 -0.55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48047 -0.7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35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5345E-17 L -0.00039 -0.24329 C -0.00117 -0.29491 0.00951 -0.36111 0.02761 -0.425 C 0.04831 -0.49722 0.07123 -0.54838 0.09597 -0.57755 L 0.20664 -0.71829 " pathEditMode="relative" rAng="1620000" ptsTypes="AAA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D62A133-663D-4BC4-A5E5-7F08A2E1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0" y="1009620"/>
            <a:ext cx="5774930" cy="4838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887CC6-CB0D-44A8-9F69-0496ED33B5AA}"/>
                  </a:ext>
                </a:extLst>
              </p:cNvPr>
              <p:cNvSpPr txBox="1"/>
              <p:nvPr/>
            </p:nvSpPr>
            <p:spPr>
              <a:xfrm>
                <a:off x="6660682" y="612054"/>
                <a:ext cx="5406886" cy="2589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pt-BR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pt-BR" sz="32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𝑖𝑛h</m:t>
                                    </m:r>
                                    <m:d>
                                      <m:dPr>
                                        <m:ctrlPr>
                                          <a:rPr lang="pt-B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r>
                                          <m:rPr>
                                            <m:brk m:alnAt="7"/>
                                          </m:rPr>
                                          <a:rPr lang="pt-BR" sz="32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pt-B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pt-BR" sz="32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𝑐𝑜𝑠h</m:t>
                                    </m:r>
                                    <m:d>
                                      <m:dPr>
                                        <m:ctrlPr>
                                          <a:rPr lang="pt-B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r>
                                          <m:rPr>
                                            <m:brk m:alnAt="7"/>
                                          </m:rPr>
                                          <a:rPr lang="pt-BR" sz="32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887CC6-CB0D-44A8-9F69-0496ED33B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82" y="612054"/>
                <a:ext cx="5406886" cy="2589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A628E7-D9FE-4418-A72B-CFF56CBBC79B}"/>
                  </a:ext>
                </a:extLst>
              </p:cNvPr>
              <p:cNvSpPr txBox="1"/>
              <p:nvPr/>
            </p:nvSpPr>
            <p:spPr>
              <a:xfrm>
                <a:off x="6536250" y="3656199"/>
                <a:ext cx="5406886" cy="2465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𝑐𝑜𝑠h</m:t>
                                    </m:r>
                                    <m:d>
                                      <m:dPr>
                                        <m:ctrlPr>
                                          <a:rPr lang="pt-BR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r>
                                          <m:rPr>
                                            <m:brk m:alnAt="7"/>
                                          </m:rPr>
                                          <a:rPr lang="pt-BR" sz="32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num>
                            <m:den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pt-BR" sz="3200" b="0" i="1" smtClean="0">
                                        <a:latin typeface="Cambria Math" panose="02040503050406030204" pitchFamily="18" charset="0"/>
                                      </a:rPr>
                                      <m:t>𝑠𝑖𝑛h</m:t>
                                    </m:r>
                                    <m:d>
                                      <m:dPr>
                                        <m:ctrlPr>
                                          <a:rPr lang="pt-BR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num>
                                          <m:den>
                                            <m:r>
                                              <a:rPr lang="pt-BR" sz="32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  <m:r>
                                          <m:rPr>
                                            <m:brk m:alnAt="7"/>
                                          </m:rPr>
                                          <a:rPr lang="pt-BR" sz="32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5A628E7-D9FE-4418-A72B-CFF56CBBC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50" y="3656199"/>
                <a:ext cx="5406886" cy="2465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14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9AB15-B148-45F3-AF2D-2A70B8BB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46" y="574750"/>
            <a:ext cx="6330932" cy="57084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38D349-BADD-46F0-94E2-90D048A39B8A}"/>
              </a:ext>
            </a:extLst>
          </p:cNvPr>
          <p:cNvCxnSpPr>
            <a:cxnSpLocks/>
          </p:cNvCxnSpPr>
          <p:nvPr/>
        </p:nvCxnSpPr>
        <p:spPr>
          <a:xfrm flipV="1">
            <a:off x="7723290" y="1791934"/>
            <a:ext cx="179294" cy="6398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118B80-D624-4C70-ACCA-D3C324A95D3A}"/>
              </a:ext>
            </a:extLst>
          </p:cNvPr>
          <p:cNvCxnSpPr>
            <a:cxnSpLocks/>
          </p:cNvCxnSpPr>
          <p:nvPr/>
        </p:nvCxnSpPr>
        <p:spPr>
          <a:xfrm flipV="1">
            <a:off x="7705360" y="2145478"/>
            <a:ext cx="519953" cy="286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48D205-74E5-4DFC-9215-65D0AC92D9FC}"/>
              </a:ext>
            </a:extLst>
          </p:cNvPr>
          <p:cNvCxnSpPr>
            <a:cxnSpLocks/>
          </p:cNvCxnSpPr>
          <p:nvPr/>
        </p:nvCxnSpPr>
        <p:spPr>
          <a:xfrm flipV="1">
            <a:off x="8350819" y="913392"/>
            <a:ext cx="295835" cy="6308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CE8369-298C-4E12-9A2D-20C18CA79353}"/>
              </a:ext>
            </a:extLst>
          </p:cNvPr>
          <p:cNvCxnSpPr>
            <a:cxnSpLocks/>
          </p:cNvCxnSpPr>
          <p:nvPr/>
        </p:nvCxnSpPr>
        <p:spPr>
          <a:xfrm flipV="1">
            <a:off x="8350819" y="1110618"/>
            <a:ext cx="546848" cy="433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A2F238-1491-42DB-845E-E6A2A9DC5D45}"/>
              </a:ext>
            </a:extLst>
          </p:cNvPr>
          <p:cNvCxnSpPr>
            <a:cxnSpLocks/>
          </p:cNvCxnSpPr>
          <p:nvPr/>
        </p:nvCxnSpPr>
        <p:spPr>
          <a:xfrm flipV="1">
            <a:off x="7364701" y="2852216"/>
            <a:ext cx="44824" cy="5905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26FA5-907B-451E-9EC1-D78044F84533}"/>
              </a:ext>
            </a:extLst>
          </p:cNvPr>
          <p:cNvCxnSpPr>
            <a:cxnSpLocks/>
          </p:cNvCxnSpPr>
          <p:nvPr/>
        </p:nvCxnSpPr>
        <p:spPr>
          <a:xfrm flipV="1">
            <a:off x="7364701" y="3281361"/>
            <a:ext cx="537883" cy="1476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FDB0B8-087E-4E84-AC38-162702936958}"/>
              </a:ext>
            </a:extLst>
          </p:cNvPr>
          <p:cNvSpPr txBox="1"/>
          <p:nvPr/>
        </p:nvSpPr>
        <p:spPr>
          <a:xfrm flipH="1">
            <a:off x="5983212" y="574750"/>
            <a:ext cx="66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982042-3370-40F1-87BD-7898C4E7D331}"/>
              </a:ext>
            </a:extLst>
          </p:cNvPr>
          <p:cNvSpPr txBox="1"/>
          <p:nvPr/>
        </p:nvSpPr>
        <p:spPr>
          <a:xfrm flipH="1">
            <a:off x="8813729" y="3633462"/>
            <a:ext cx="66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58568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DAF13C-414B-08B0-0902-B46ACCBD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42" y="474833"/>
            <a:ext cx="4714875" cy="1476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5788EF-AE2F-2246-F2D7-B737C236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16" y="689146"/>
            <a:ext cx="4724400" cy="10477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3D4E0A-59A9-F619-9D81-839757C5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2" y="2314638"/>
            <a:ext cx="9782175" cy="14001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851FF8A-90E7-E400-F243-1CCA1D983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99" y="3937879"/>
            <a:ext cx="7467600" cy="93345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3A6C194-CD46-D970-A1FD-BC6CB810B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629" y="5040721"/>
            <a:ext cx="88677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5769CA-BED8-36AC-17B6-22017EE4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3245450"/>
            <a:ext cx="6296025" cy="2943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66C37E-940B-F169-B74F-F9DC88C9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6" y="1063969"/>
            <a:ext cx="9839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D9F5B7-ECED-CC62-B27B-1479C4D1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687731"/>
            <a:ext cx="6629400" cy="14954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1B35AC-753A-3446-E4E1-6D847C747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70887"/>
            <a:ext cx="4876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9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FA6695-7F3B-ACBD-506D-14C6D7BC2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650275"/>
            <a:ext cx="3286125" cy="990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B83D90D-0FEC-FA63-40E5-1E401977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6" y="1640874"/>
            <a:ext cx="3286125" cy="207302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88147B5-EC6C-E86C-14E9-8DADC2360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637" y="4112226"/>
            <a:ext cx="6562725" cy="11049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89BEA80-FE0D-1BCC-F382-4B0F79A24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898" y="5467350"/>
            <a:ext cx="4648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Journey to the Centre of a Black Hole | SpringerLink">
            <a:extLst>
              <a:ext uri="{FF2B5EF4-FFF2-40B4-BE49-F238E27FC236}">
                <a16:creationId xmlns:a16="http://schemas.microsoft.com/office/drawing/2014/main" id="{2B8AA081-4ECC-60BF-1712-B87622BE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73" y="427942"/>
            <a:ext cx="8822853" cy="60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8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4049250D-2FE5-43B0-9FBB-DCA807B66159}"/>
              </a:ext>
            </a:extLst>
          </p:cNvPr>
          <p:cNvSpPr/>
          <p:nvPr/>
        </p:nvSpPr>
        <p:spPr>
          <a:xfrm>
            <a:off x="4651513" y="1842050"/>
            <a:ext cx="2040836" cy="249140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B36CBD2-540B-461D-82FE-945E9ED81F98}"/>
              </a:ext>
            </a:extLst>
          </p:cNvPr>
          <p:cNvSpPr/>
          <p:nvPr/>
        </p:nvSpPr>
        <p:spPr>
          <a:xfrm>
            <a:off x="5221356" y="2690189"/>
            <a:ext cx="874644" cy="795130"/>
          </a:xfrm>
          <a:prstGeom prst="flowChartConnector">
            <a:avLst/>
          </a:prstGeom>
          <a:solidFill>
            <a:srgbClr val="EBEB15"/>
          </a:solidFill>
          <a:ln>
            <a:solidFill>
              <a:srgbClr val="EB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37FF74F-E481-4BB2-A568-C86D42886395}"/>
              </a:ext>
            </a:extLst>
          </p:cNvPr>
          <p:cNvSpPr/>
          <p:nvPr/>
        </p:nvSpPr>
        <p:spPr>
          <a:xfrm rot="20532754">
            <a:off x="654115" y="1816537"/>
            <a:ext cx="9551233" cy="2224388"/>
          </a:xfrm>
          <a:prstGeom prst="arc">
            <a:avLst>
              <a:gd name="adj1" fmla="val 49816"/>
              <a:gd name="adj2" fmla="val 0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C9B14E-D6A4-42B8-8B2C-6A7F20AA95A8}"/>
              </a:ext>
            </a:extLst>
          </p:cNvPr>
          <p:cNvGrpSpPr/>
          <p:nvPr/>
        </p:nvGrpSpPr>
        <p:grpSpPr>
          <a:xfrm>
            <a:off x="4882732" y="1572036"/>
            <a:ext cx="547000" cy="540026"/>
            <a:chOff x="1401070" y="3286539"/>
            <a:chExt cx="547000" cy="540026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02668A8-1806-43FD-909D-DED4EB26E789}"/>
                </a:ext>
              </a:extLst>
            </p:cNvPr>
            <p:cNvSpPr/>
            <p:nvPr/>
          </p:nvSpPr>
          <p:spPr>
            <a:xfrm>
              <a:off x="1401070" y="3286539"/>
              <a:ext cx="547000" cy="54002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5177C42C-8716-412B-8842-D77F635BC5AD}"/>
                </a:ext>
              </a:extLst>
            </p:cNvPr>
            <p:cNvSpPr/>
            <p:nvPr/>
          </p:nvSpPr>
          <p:spPr>
            <a:xfrm>
              <a:off x="1563757" y="3591339"/>
              <a:ext cx="159026" cy="225287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3808381D-D99F-4D67-814C-E1BA230B49C6}"/>
                </a:ext>
              </a:extLst>
            </p:cNvPr>
            <p:cNvSpPr/>
            <p:nvPr/>
          </p:nvSpPr>
          <p:spPr>
            <a:xfrm>
              <a:off x="1424609" y="3341201"/>
              <a:ext cx="437322" cy="225287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396C9-1A01-4243-82ED-7B9BBD65E5DC}"/>
              </a:ext>
            </a:extLst>
          </p:cNvPr>
          <p:cNvCxnSpPr>
            <a:stCxn id="8" idx="3"/>
          </p:cNvCxnSpPr>
          <p:nvPr/>
        </p:nvCxnSpPr>
        <p:spPr>
          <a:xfrm>
            <a:off x="5124932" y="1889717"/>
            <a:ext cx="304800" cy="800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DA9CA1-4F9E-4766-B570-192E647502FE}"/>
              </a:ext>
            </a:extLst>
          </p:cNvPr>
          <p:cNvSpPr txBox="1"/>
          <p:nvPr/>
        </p:nvSpPr>
        <p:spPr>
          <a:xfrm rot="20243242">
            <a:off x="1037389" y="958004"/>
            <a:ext cx="307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Aceleração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422F0-4535-4BAC-9D30-0798C110C35E}"/>
              </a:ext>
            </a:extLst>
          </p:cNvPr>
          <p:cNvSpPr txBox="1"/>
          <p:nvPr/>
        </p:nvSpPr>
        <p:spPr>
          <a:xfrm rot="20037693">
            <a:off x="6520484" y="3818643"/>
            <a:ext cx="5383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</a:rPr>
              <a:t>Geodésica do</a:t>
            </a:r>
          </a:p>
          <a:p>
            <a:pPr algn="ctr"/>
            <a:r>
              <a:rPr lang="pt-BR" sz="4800" b="1" dirty="0">
                <a:solidFill>
                  <a:srgbClr val="0070C0"/>
                </a:solidFill>
              </a:rPr>
              <a:t>Espaço-tempo curvo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D5792E-3032-4E5D-8E18-3FD373A4106C}"/>
              </a:ext>
            </a:extLst>
          </p:cNvPr>
          <p:cNvCxnSpPr>
            <a:cxnSpLocks/>
          </p:cNvCxnSpPr>
          <p:nvPr/>
        </p:nvCxnSpPr>
        <p:spPr>
          <a:xfrm flipV="1">
            <a:off x="1219026" y="837370"/>
            <a:ext cx="2756107" cy="11479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3E9DC1-4C51-4A26-ADA1-6D3D8E71CE1B}"/>
              </a:ext>
            </a:extLst>
          </p:cNvPr>
          <p:cNvSpPr txBox="1"/>
          <p:nvPr/>
        </p:nvSpPr>
        <p:spPr>
          <a:xfrm rot="20196448">
            <a:off x="1205578" y="1323843"/>
            <a:ext cx="326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0070C0"/>
                </a:solidFill>
              </a:rPr>
              <a:t>“Linha reta”</a:t>
            </a:r>
          </a:p>
        </p:txBody>
      </p:sp>
      <p:sp>
        <p:nvSpPr>
          <p:cNvPr id="25" name="&quot;Not Allowed&quot; Symbol 24">
            <a:extLst>
              <a:ext uri="{FF2B5EF4-FFF2-40B4-BE49-F238E27FC236}">
                <a16:creationId xmlns:a16="http://schemas.microsoft.com/office/drawing/2014/main" id="{EF4E0116-FC08-44E9-8220-0807A274F5E6}"/>
              </a:ext>
            </a:extLst>
          </p:cNvPr>
          <p:cNvSpPr/>
          <p:nvPr/>
        </p:nvSpPr>
        <p:spPr>
          <a:xfrm>
            <a:off x="4947855" y="1906647"/>
            <a:ext cx="547000" cy="54002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72" name="Picture 4" descr="Isaac Newton - Biografia - InfoEscola">
            <a:extLst>
              <a:ext uri="{FF2B5EF4-FFF2-40B4-BE49-F238E27FC236}">
                <a16:creationId xmlns:a16="http://schemas.microsoft.com/office/drawing/2014/main" id="{3E0D0657-0A08-47D5-8222-6692C9B8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02" y="0"/>
            <a:ext cx="2168527" cy="2975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instein smoking weed by Luy1589 on DeviantArt">
            <a:extLst>
              <a:ext uri="{FF2B5EF4-FFF2-40B4-BE49-F238E27FC236}">
                <a16:creationId xmlns:a16="http://schemas.microsoft.com/office/drawing/2014/main" id="{22A5C789-497F-40FC-85C0-67D17299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08" y="69289"/>
            <a:ext cx="2198969" cy="2836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20351 -0.11921 0.38307 -0.14745 0.39883 -0.06389 C 0.41289 0.01829 0.25859 0.18125 0.0556 0.30116 C -0.14922 0.41829 -0.32813 0.44653 -0.34375 0.36319 C -0.35794 0.28218 -0.20443 0.11713 1.66667E-6 3.7037E-7 Z " pathEditMode="relative" rAng="2052000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93E9D9-2E44-4CA0-95FB-BAF4BFC1782D}"/>
              </a:ext>
            </a:extLst>
          </p:cNvPr>
          <p:cNvGrpSpPr/>
          <p:nvPr/>
        </p:nvGrpSpPr>
        <p:grpSpPr>
          <a:xfrm>
            <a:off x="8017563" y="609600"/>
            <a:ext cx="2789584" cy="2819400"/>
            <a:chOff x="5910467" y="1245702"/>
            <a:chExt cx="2789584" cy="2819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D5C2E0-B79D-4D88-84B3-841997D0D3C7}"/>
                </a:ext>
              </a:extLst>
            </p:cNvPr>
            <p:cNvSpPr/>
            <p:nvPr/>
          </p:nvSpPr>
          <p:spPr>
            <a:xfrm>
              <a:off x="5917095" y="1245702"/>
              <a:ext cx="2782956" cy="2819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BAB9002-5338-4A69-908E-30FC3072CE6E}"/>
                </a:ext>
              </a:extLst>
            </p:cNvPr>
            <p:cNvSpPr/>
            <p:nvPr/>
          </p:nvSpPr>
          <p:spPr>
            <a:xfrm>
              <a:off x="5910468" y="2319130"/>
              <a:ext cx="2782956" cy="781879"/>
            </a:xfrm>
            <a:prstGeom prst="arc">
              <a:avLst>
                <a:gd name="adj1" fmla="val 29432"/>
                <a:gd name="adj2" fmla="val 0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6D65974-9CA3-4443-A5A2-A6E0C95D5A44}"/>
                </a:ext>
              </a:extLst>
            </p:cNvPr>
            <p:cNvSpPr/>
            <p:nvPr/>
          </p:nvSpPr>
          <p:spPr>
            <a:xfrm>
              <a:off x="5910467" y="2317474"/>
              <a:ext cx="2782956" cy="781879"/>
            </a:xfrm>
            <a:prstGeom prst="arc">
              <a:avLst>
                <a:gd name="adj1" fmla="val 29432"/>
                <a:gd name="adj2" fmla="val 1091958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3BD175-F33B-4723-A0EE-C7AFEF0E11DE}"/>
                </a:ext>
              </a:extLst>
            </p:cNvPr>
            <p:cNvSpPr/>
            <p:nvPr/>
          </p:nvSpPr>
          <p:spPr>
            <a:xfrm flipV="1">
              <a:off x="6705599" y="1416326"/>
              <a:ext cx="1630017" cy="1547191"/>
            </a:xfrm>
            <a:custGeom>
              <a:avLst/>
              <a:gdLst>
                <a:gd name="connsiteX0" fmla="*/ 0 w 2332382"/>
                <a:gd name="connsiteY0" fmla="*/ 1855304 h 1855304"/>
                <a:gd name="connsiteX1" fmla="*/ 901147 w 2332382"/>
                <a:gd name="connsiteY1" fmla="*/ 1470991 h 1855304"/>
                <a:gd name="connsiteX2" fmla="*/ 1669773 w 2332382"/>
                <a:gd name="connsiteY2" fmla="*/ 225287 h 1855304"/>
                <a:gd name="connsiteX3" fmla="*/ 2332382 w 2332382"/>
                <a:gd name="connsiteY3" fmla="*/ 0 h 185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2382" h="1855304">
                  <a:moveTo>
                    <a:pt x="0" y="1855304"/>
                  </a:moveTo>
                  <a:cubicBezTo>
                    <a:pt x="311425" y="1798982"/>
                    <a:pt x="622851" y="1742661"/>
                    <a:pt x="901147" y="1470991"/>
                  </a:cubicBezTo>
                  <a:cubicBezTo>
                    <a:pt x="1179443" y="1199321"/>
                    <a:pt x="1431234" y="470452"/>
                    <a:pt x="1669773" y="225287"/>
                  </a:cubicBezTo>
                  <a:cubicBezTo>
                    <a:pt x="1908312" y="-19878"/>
                    <a:pt x="2140225" y="417443"/>
                    <a:pt x="2332382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ED4A-E901-4FE1-82A1-D06100A47B70}"/>
                  </a:ext>
                </a:extLst>
              </p:cNvPr>
              <p:cNvSpPr txBox="1"/>
              <p:nvPr/>
            </p:nvSpPr>
            <p:spPr>
              <a:xfrm>
                <a:off x="9409041" y="923022"/>
                <a:ext cx="90777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9BED4A-E901-4FE1-82A1-D06100A47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41" y="923022"/>
                <a:ext cx="9077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801B496-F96E-4253-AA6F-B045420E5E77}"/>
              </a:ext>
            </a:extLst>
          </p:cNvPr>
          <p:cNvGrpSpPr/>
          <p:nvPr/>
        </p:nvGrpSpPr>
        <p:grpSpPr>
          <a:xfrm>
            <a:off x="1749287" y="609600"/>
            <a:ext cx="2789583" cy="2819400"/>
            <a:chOff x="5910467" y="1245702"/>
            <a:chExt cx="2789583" cy="2819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F98E99-EA1B-4E45-9A2C-3F5600D117FD}"/>
                </a:ext>
              </a:extLst>
            </p:cNvPr>
            <p:cNvSpPr/>
            <p:nvPr/>
          </p:nvSpPr>
          <p:spPr>
            <a:xfrm>
              <a:off x="5917094" y="1245702"/>
              <a:ext cx="2782956" cy="2819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728DFFB-DABB-4A7F-8060-E88319C0D1F6}"/>
                </a:ext>
              </a:extLst>
            </p:cNvPr>
            <p:cNvSpPr/>
            <p:nvPr/>
          </p:nvSpPr>
          <p:spPr>
            <a:xfrm>
              <a:off x="5910468" y="2319130"/>
              <a:ext cx="2782956" cy="781879"/>
            </a:xfrm>
            <a:prstGeom prst="arc">
              <a:avLst>
                <a:gd name="adj1" fmla="val 29432"/>
                <a:gd name="adj2" fmla="val 0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C0A5EADB-D22E-4ED7-A072-31BF9DA1690E}"/>
                </a:ext>
              </a:extLst>
            </p:cNvPr>
            <p:cNvSpPr/>
            <p:nvPr/>
          </p:nvSpPr>
          <p:spPr>
            <a:xfrm>
              <a:off x="5910467" y="2317474"/>
              <a:ext cx="2782956" cy="781879"/>
            </a:xfrm>
            <a:prstGeom prst="arc">
              <a:avLst>
                <a:gd name="adj1" fmla="val 29432"/>
                <a:gd name="adj2" fmla="val 1091958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8" name="Picture 4" descr="https://www.sciweavers.org/download/Tex2Img_1699292183.png">
            <a:extLst>
              <a:ext uri="{FF2B5EF4-FFF2-40B4-BE49-F238E27FC236}">
                <a16:creationId xmlns:a16="http://schemas.microsoft.com/office/drawing/2014/main" id="{E405E928-7839-4FA9-8952-9FE3BA01F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0" b="98795" l="9857" r="98172">
                        <a14:foregroundMark x1="93482" y1="33735" x2="98251" y2="73494"/>
                        <a14:foregroundMark x1="92448" y1="46988" x2="93323" y2="55422"/>
                        <a14:foregroundMark x1="92289" y1="25301" x2="91653" y2="30120"/>
                        <a14:foregroundMark x1="91892" y1="75904" x2="92210" y2="3614"/>
                        <a14:foregroundMark x1="92528" y1="75904" x2="92051" y2="98795"/>
                        <a14:backgroundMark x1="90461" y1="86747" x2="90461" y2="33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71"/>
          <a:stretch/>
        </p:blipFill>
        <p:spPr bwMode="auto">
          <a:xfrm>
            <a:off x="1518723" y="350406"/>
            <a:ext cx="712924" cy="5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ciweavers.org/download/Tex2Img_1699292310.png">
            <a:extLst>
              <a:ext uri="{FF2B5EF4-FFF2-40B4-BE49-F238E27FC236}">
                <a16:creationId xmlns:a16="http://schemas.microsoft.com/office/drawing/2014/main" id="{99DE1687-B2FF-4F35-92BC-C8056149A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5"/>
          <a:stretch/>
        </p:blipFill>
        <p:spPr bwMode="auto">
          <a:xfrm>
            <a:off x="1581989" y="3630805"/>
            <a:ext cx="3117552" cy="5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ciweavers.org/download/Tex2Img_1699292421.png">
            <a:extLst>
              <a:ext uri="{FF2B5EF4-FFF2-40B4-BE49-F238E27FC236}">
                <a16:creationId xmlns:a16="http://schemas.microsoft.com/office/drawing/2014/main" id="{09C47BEF-0AC1-43AA-92E4-B4E39EA8E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5"/>
          <a:stretch/>
        </p:blipFill>
        <p:spPr bwMode="auto">
          <a:xfrm>
            <a:off x="4789004" y="5504140"/>
            <a:ext cx="2613991" cy="6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sciweavers.org/download/Tex2Img_1699292523.png">
            <a:extLst>
              <a:ext uri="{FF2B5EF4-FFF2-40B4-BE49-F238E27FC236}">
                <a16:creationId xmlns:a16="http://schemas.microsoft.com/office/drawing/2014/main" id="{67920DAB-3D6B-4E93-8812-5911E459B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74664" y="3610925"/>
            <a:ext cx="3906077" cy="5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98098B-B85D-47D4-A40C-EABD78233D2D}"/>
              </a:ext>
            </a:extLst>
          </p:cNvPr>
          <p:cNvCxnSpPr>
            <a:cxnSpLocks/>
            <a:stCxn id="1030" idx="2"/>
            <a:endCxn id="1032" idx="1"/>
          </p:cNvCxnSpPr>
          <p:nvPr/>
        </p:nvCxnSpPr>
        <p:spPr>
          <a:xfrm>
            <a:off x="3140765" y="4191287"/>
            <a:ext cx="1648239" cy="16488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0D48FA-2BE4-4955-B559-FDDC08D6E67C}"/>
              </a:ext>
            </a:extLst>
          </p:cNvPr>
          <p:cNvCxnSpPr>
            <a:cxnSpLocks/>
            <a:stCxn id="1032" idx="3"/>
            <a:endCxn id="1034" idx="2"/>
          </p:cNvCxnSpPr>
          <p:nvPr/>
        </p:nvCxnSpPr>
        <p:spPr>
          <a:xfrm flipV="1">
            <a:off x="7402995" y="4171407"/>
            <a:ext cx="2224708" cy="16687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2" descr="https://www.sciweavers.org/download/Tex2Img_1699292791.png">
            <a:extLst>
              <a:ext uri="{FF2B5EF4-FFF2-40B4-BE49-F238E27FC236}">
                <a16:creationId xmlns:a16="http://schemas.microsoft.com/office/drawing/2014/main" id="{C0E81DEF-D9AF-4661-B2DA-CAF8A4EF0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3" t="41592" b="40245"/>
          <a:stretch/>
        </p:blipFill>
        <p:spPr bwMode="auto">
          <a:xfrm>
            <a:off x="4532243" y="6176209"/>
            <a:ext cx="2920754" cy="4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s://www.sciweavers.org/download/Tex2Img_1699292791.png">
            <a:extLst>
              <a:ext uri="{FF2B5EF4-FFF2-40B4-BE49-F238E27FC236}">
                <a16:creationId xmlns:a16="http://schemas.microsoft.com/office/drawing/2014/main" id="{24A03CD8-E582-494E-B1A6-C61E82613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9101"/>
          <a:stretch/>
        </p:blipFill>
        <p:spPr bwMode="auto">
          <a:xfrm>
            <a:off x="3957736" y="213698"/>
            <a:ext cx="4525617" cy="3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sciweavers.org/download/Tex2Img_1699292936.png">
            <a:extLst>
              <a:ext uri="{FF2B5EF4-FFF2-40B4-BE49-F238E27FC236}">
                <a16:creationId xmlns:a16="http://schemas.microsoft.com/office/drawing/2014/main" id="{4E906A42-6855-446B-936D-4C53147CE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1" t="-5764" b="1"/>
          <a:stretch/>
        </p:blipFill>
        <p:spPr bwMode="auto">
          <a:xfrm>
            <a:off x="4330151" y="2872957"/>
            <a:ext cx="3849753" cy="3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06A37-D297-42C1-94AF-3464A582E03B}"/>
              </a:ext>
            </a:extLst>
          </p:cNvPr>
          <p:cNvSpPr/>
          <p:nvPr/>
        </p:nvSpPr>
        <p:spPr>
          <a:xfrm>
            <a:off x="0" y="5353878"/>
            <a:ext cx="12192000" cy="15041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A0DD08-DF3D-41E6-BCD5-ECB5D18CAF76}"/>
              </a:ext>
            </a:extLst>
          </p:cNvPr>
          <p:cNvSpPr/>
          <p:nvPr/>
        </p:nvSpPr>
        <p:spPr>
          <a:xfrm>
            <a:off x="0" y="5592416"/>
            <a:ext cx="12192000" cy="12655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C989D-403A-450F-B1F4-CB2AD68302A1}"/>
              </a:ext>
            </a:extLst>
          </p:cNvPr>
          <p:cNvSpPr/>
          <p:nvPr/>
        </p:nvSpPr>
        <p:spPr>
          <a:xfrm>
            <a:off x="0" y="0"/>
            <a:ext cx="12192000" cy="53538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E212B1-B847-4B78-A77C-582A7D276B17}"/>
              </a:ext>
            </a:extLst>
          </p:cNvPr>
          <p:cNvSpPr/>
          <p:nvPr/>
        </p:nvSpPr>
        <p:spPr>
          <a:xfrm>
            <a:off x="699052" y="99393"/>
            <a:ext cx="2994992" cy="28094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22C0DCC-BD3E-4C94-A795-4DB8F91D0585}"/>
              </a:ext>
            </a:extLst>
          </p:cNvPr>
          <p:cNvSpPr/>
          <p:nvPr/>
        </p:nvSpPr>
        <p:spPr>
          <a:xfrm>
            <a:off x="2027582" y="1139687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DD7FE67-FF8C-429D-AAA0-B78B5EC554AD}"/>
              </a:ext>
            </a:extLst>
          </p:cNvPr>
          <p:cNvSpPr/>
          <p:nvPr/>
        </p:nvSpPr>
        <p:spPr>
          <a:xfrm>
            <a:off x="72886" y="1139686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8768AD5-3F0B-4CD2-9210-FA398B5B89F2}"/>
              </a:ext>
            </a:extLst>
          </p:cNvPr>
          <p:cNvSpPr/>
          <p:nvPr/>
        </p:nvSpPr>
        <p:spPr>
          <a:xfrm>
            <a:off x="2239617" y="185531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59F06-DB81-4B4C-90FD-B198E31203CE}"/>
              </a:ext>
            </a:extLst>
          </p:cNvPr>
          <p:cNvGrpSpPr/>
          <p:nvPr/>
        </p:nvGrpSpPr>
        <p:grpSpPr>
          <a:xfrm>
            <a:off x="8448261" y="4372801"/>
            <a:ext cx="463826" cy="490331"/>
            <a:chOff x="8680174" y="1311964"/>
            <a:chExt cx="463826" cy="490331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B0EB1868-E8FA-4DB9-918B-2486B5BF62F2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Plus Sign 26">
              <a:extLst>
                <a:ext uri="{FF2B5EF4-FFF2-40B4-BE49-F238E27FC236}">
                  <a16:creationId xmlns:a16="http://schemas.microsoft.com/office/drawing/2014/main" id="{338D9E78-6BE2-4FC4-9916-D58C79ECE921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AutoShape 2" descr="Vetor de ícone de gaiola de pássaro | Vetor Premium">
            <a:extLst>
              <a:ext uri="{FF2B5EF4-FFF2-40B4-BE49-F238E27FC236}">
                <a16:creationId xmlns:a16="http://schemas.microsoft.com/office/drawing/2014/main" id="{AE2E8880-F2F8-4E49-B86E-87EA23B8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Vetor de ícone de gaiola de pássaro | Vetor Premium">
            <a:extLst>
              <a:ext uri="{FF2B5EF4-FFF2-40B4-BE49-F238E27FC236}">
                <a16:creationId xmlns:a16="http://schemas.microsoft.com/office/drawing/2014/main" id="{F4FC3854-3518-411D-9B1A-244B307E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374" l="9744" r="89776">
                        <a14:foregroundMark x1="22684" y1="78435" x2="22684" y2="78435"/>
                        <a14:foregroundMark x1="22364" y1="71565" x2="22364" y2="71565"/>
                        <a14:foregroundMark x1="22364" y1="71565" x2="22364" y2="71565"/>
                        <a14:foregroundMark x1="44888" y1="91374" x2="55112" y2="90096"/>
                        <a14:foregroundMark x1="46166" y1="12300" x2="47764" y2="9585"/>
                        <a14:foregroundMark x1="43770" y1="85463" x2="56070" y2="85144"/>
                        <a14:foregroundMark x1="56709" y1="86741" x2="43291" y2="86741"/>
                        <a14:backgroundMark x1="47764" y1="28754" x2="47764" y2="28754"/>
                        <a14:backgroundMark x1="41054" y1="28275" x2="41054" y2="28275"/>
                        <a14:backgroundMark x1="35783" y1="28275" x2="35783" y2="28275"/>
                        <a14:backgroundMark x1="32588" y1="28275" x2="32588" y2="28275"/>
                        <a14:backgroundMark x1="52236" y1="28435" x2="52236" y2="28435"/>
                        <a14:backgroundMark x1="58626" y1="27796" x2="58626" y2="27796"/>
                        <a14:backgroundMark x1="62300" y1="28435" x2="62300" y2="28435"/>
                        <a14:backgroundMark x1="66613" y1="28275" x2="66613" y2="28275"/>
                        <a14:backgroundMark x1="68211" y1="28275" x2="68211" y2="28275"/>
                        <a14:backgroundMark x1="30671" y1="28275" x2="30671" y2="28275"/>
                        <a14:backgroundMark x1="54633" y1="89776" x2="54633" y2="89776"/>
                        <a14:backgroundMark x1="55591" y1="90096" x2="51278" y2="90575"/>
                        <a14:backgroundMark x1="49042" y1="86262" x2="49042" y2="8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90" y="3154016"/>
            <a:ext cx="2484368" cy="24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F7580-46FA-4297-90CD-33286A6BA1FD}"/>
              </a:ext>
            </a:extLst>
          </p:cNvPr>
          <p:cNvCxnSpPr>
            <a:cxnSpLocks/>
          </p:cNvCxnSpPr>
          <p:nvPr/>
        </p:nvCxnSpPr>
        <p:spPr>
          <a:xfrm>
            <a:off x="5943600" y="1311964"/>
            <a:ext cx="0" cy="28222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236773-AAF1-4932-87B1-E348BC056BA9}"/>
              </a:ext>
            </a:extLst>
          </p:cNvPr>
          <p:cNvGrpSpPr/>
          <p:nvPr/>
        </p:nvGrpSpPr>
        <p:grpSpPr>
          <a:xfrm>
            <a:off x="5711687" y="1311963"/>
            <a:ext cx="463826" cy="490331"/>
            <a:chOff x="8680174" y="1311964"/>
            <a:chExt cx="463826" cy="490331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FDE7499E-9154-4A7C-8CA2-B20B7A78104B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Plus Sign 34">
              <a:extLst>
                <a:ext uri="{FF2B5EF4-FFF2-40B4-BE49-F238E27FC236}">
                  <a16:creationId xmlns:a16="http://schemas.microsoft.com/office/drawing/2014/main" id="{145BFFA9-B085-4561-BAED-46F0B89D1442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535FF87-0E24-428D-A3E2-A6FAAF272D3B}"/>
              </a:ext>
            </a:extLst>
          </p:cNvPr>
          <p:cNvSpPr txBox="1"/>
          <p:nvPr/>
        </p:nvSpPr>
        <p:spPr>
          <a:xfrm>
            <a:off x="7315863" y="520266"/>
            <a:ext cx="417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carga vai emitir radiação?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EE7B47-FD89-F37E-30FB-6682570F87B1}"/>
              </a:ext>
            </a:extLst>
          </p:cNvPr>
          <p:cNvSpPr txBox="1"/>
          <p:nvPr/>
        </p:nvSpPr>
        <p:spPr>
          <a:xfrm>
            <a:off x="2466741" y="3707882"/>
            <a:ext cx="341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Queda livre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6BBC4B8-A81A-D755-44D6-08A2DC3955BE}"/>
              </a:ext>
            </a:extLst>
          </p:cNvPr>
          <p:cNvCxnSpPr>
            <a:cxnSpLocks/>
          </p:cNvCxnSpPr>
          <p:nvPr/>
        </p:nvCxnSpPr>
        <p:spPr>
          <a:xfrm>
            <a:off x="4525886" y="4029096"/>
            <a:ext cx="1284923" cy="10516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D2C584-548C-289E-7B83-D719FDB5A68B}"/>
              </a:ext>
            </a:extLst>
          </p:cNvPr>
          <p:cNvSpPr txBox="1"/>
          <p:nvPr/>
        </p:nvSpPr>
        <p:spPr>
          <a:xfrm>
            <a:off x="8188905" y="2279373"/>
            <a:ext cx="4003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Em repouso no campo gravitacional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D744611-FD41-9F78-ED75-D572EEA7E6B4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8774761" y="3356591"/>
            <a:ext cx="1415692" cy="12369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5.55112E-17 0.3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E66994-6083-4998-9D52-2788BB284B2F}"/>
              </a:ext>
            </a:extLst>
          </p:cNvPr>
          <p:cNvGrpSpPr/>
          <p:nvPr/>
        </p:nvGrpSpPr>
        <p:grpSpPr>
          <a:xfrm>
            <a:off x="8097076" y="1524000"/>
            <a:ext cx="2782957" cy="2819400"/>
            <a:chOff x="5910467" y="1245702"/>
            <a:chExt cx="2782957" cy="2819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64240-DCD3-4E9B-920E-D6330B0B0427}"/>
                </a:ext>
              </a:extLst>
            </p:cNvPr>
            <p:cNvSpPr/>
            <p:nvPr/>
          </p:nvSpPr>
          <p:spPr>
            <a:xfrm>
              <a:off x="5910467" y="1245702"/>
              <a:ext cx="2782956" cy="2819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9B72B85-9203-44AB-A32C-F683E6C29E43}"/>
                </a:ext>
              </a:extLst>
            </p:cNvPr>
            <p:cNvSpPr/>
            <p:nvPr/>
          </p:nvSpPr>
          <p:spPr>
            <a:xfrm>
              <a:off x="5910468" y="2319130"/>
              <a:ext cx="2782956" cy="781879"/>
            </a:xfrm>
            <a:prstGeom prst="arc">
              <a:avLst>
                <a:gd name="adj1" fmla="val 29432"/>
                <a:gd name="adj2" fmla="val 0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76EE8311-6F1E-4DD8-BC8A-7CC48C2D945A}"/>
                </a:ext>
              </a:extLst>
            </p:cNvPr>
            <p:cNvSpPr/>
            <p:nvPr/>
          </p:nvSpPr>
          <p:spPr>
            <a:xfrm>
              <a:off x="5910467" y="2317474"/>
              <a:ext cx="2782956" cy="781879"/>
            </a:xfrm>
            <a:prstGeom prst="arc">
              <a:avLst>
                <a:gd name="adj1" fmla="val 29432"/>
                <a:gd name="adj2" fmla="val 1091958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5FCBC-E448-4498-BAAE-C5CB20819D45}"/>
                </a:ext>
              </a:extLst>
            </p:cNvPr>
            <p:cNvSpPr/>
            <p:nvPr/>
          </p:nvSpPr>
          <p:spPr>
            <a:xfrm flipV="1">
              <a:off x="6705599" y="1416326"/>
              <a:ext cx="1630017" cy="1547191"/>
            </a:xfrm>
            <a:custGeom>
              <a:avLst/>
              <a:gdLst>
                <a:gd name="connsiteX0" fmla="*/ 0 w 2332382"/>
                <a:gd name="connsiteY0" fmla="*/ 1855304 h 1855304"/>
                <a:gd name="connsiteX1" fmla="*/ 901147 w 2332382"/>
                <a:gd name="connsiteY1" fmla="*/ 1470991 h 1855304"/>
                <a:gd name="connsiteX2" fmla="*/ 1669773 w 2332382"/>
                <a:gd name="connsiteY2" fmla="*/ 225287 h 1855304"/>
                <a:gd name="connsiteX3" fmla="*/ 2332382 w 2332382"/>
                <a:gd name="connsiteY3" fmla="*/ 0 h 185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2382" h="1855304">
                  <a:moveTo>
                    <a:pt x="0" y="1855304"/>
                  </a:moveTo>
                  <a:cubicBezTo>
                    <a:pt x="311425" y="1798982"/>
                    <a:pt x="622851" y="1742661"/>
                    <a:pt x="901147" y="1470991"/>
                  </a:cubicBezTo>
                  <a:cubicBezTo>
                    <a:pt x="1179443" y="1199321"/>
                    <a:pt x="1431234" y="470452"/>
                    <a:pt x="1669773" y="225287"/>
                  </a:cubicBezTo>
                  <a:cubicBezTo>
                    <a:pt x="1908312" y="-19878"/>
                    <a:pt x="2140225" y="417443"/>
                    <a:pt x="2332382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BE0C32-6329-4C78-9019-A7C3DBC121D3}"/>
                  </a:ext>
                </a:extLst>
              </p:cNvPr>
              <p:cNvSpPr txBox="1"/>
              <p:nvPr/>
            </p:nvSpPr>
            <p:spPr>
              <a:xfrm>
                <a:off x="9488554" y="1837422"/>
                <a:ext cx="90777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BE0C32-6329-4C78-9019-A7C3DBC1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554" y="1837422"/>
                <a:ext cx="9077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EA40A1-C392-4DFE-AB95-0F5ECFF73B9B}"/>
              </a:ext>
            </a:extLst>
          </p:cNvPr>
          <p:cNvCxnSpPr/>
          <p:nvPr/>
        </p:nvCxnSpPr>
        <p:spPr>
          <a:xfrm>
            <a:off x="1398104" y="2788667"/>
            <a:ext cx="1961322" cy="18904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7064DA-C2B4-459B-B827-E674EC39B33D}"/>
              </a:ext>
            </a:extLst>
          </p:cNvPr>
          <p:cNvCxnSpPr/>
          <p:nvPr/>
        </p:nvCxnSpPr>
        <p:spPr>
          <a:xfrm flipV="1">
            <a:off x="3154016" y="2769915"/>
            <a:ext cx="6559825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0" descr="https://www.sciweavers.org/download/Tex2Img_1699292523.png">
            <a:extLst>
              <a:ext uri="{FF2B5EF4-FFF2-40B4-BE49-F238E27FC236}">
                <a16:creationId xmlns:a16="http://schemas.microsoft.com/office/drawing/2014/main" id="{5FD9F167-BFB2-43FA-AEED-53670F3A6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 rot="21142641">
            <a:off x="3380506" y="2724583"/>
            <a:ext cx="4134676" cy="5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decel="9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2.91667E-6 0.00023 C 0.05026 -0.0551 -0.01731 0.02013 0.025 -0.03102 C 0.03711 -0.04561 0.04948 -0.05973 0.06185 -0.07362 C 0.06862 -0.08102 0.07591 -0.08681 0.08256 -0.09468 C 0.08907 -0.10255 0.09545 -0.11065 0.10209 -0.11806 C 0.11354 -0.13056 0.12657 -0.14237 0.13907 -0.1507 C 0.14401 -0.15417 0.14909 -0.15649 0.1543 -0.15857 C 0.16198 -0.16158 0.16758 -0.16204 0.175 -0.16436 C 0.17683 -0.16482 0.17852 -0.16551 0.18034 -0.16621 C 0.18477 -0.16551 0.1892 -0.16621 0.19336 -0.16436 C 0.19519 -0.16343 0.19636 -0.16042 0.19779 -0.15857 C 0.19883 -0.15718 0.2 -0.15602 0.20104 -0.15463 C 0.20378 -0.14792 0.20482 -0.14676 0.20651 -0.13913 C 0.20729 -0.13542 0.2086 -0.12755 0.2086 -0.12732 C 0.20834 -0.11528 0.20847 -0.10301 0.20756 -0.09098 C 0.20742 -0.08866 0.20612 -0.08704 0.20534 -0.08519 C 0.20287 -0.07917 0.20052 -0.07315 0.19779 -0.06783 C 0.19076 -0.05325 0.18399 -0.03797 0.17604 -0.02524 C 0.16836 -0.01297 0.16211 0.00254 0.15326 0.01157 C 0.15 0.01481 0.14675 0.01828 0.14336 0.02106 C 0.13711 0.02638 0.1336 0.02731 0.12709 0.03078 C 0.11693 0.03634 0.12448 0.03333 0.11511 0.03657 C 0.10912 0.03587 0.10144 0.03935 0.09662 0.03078 C 0.09506 0.02777 0.09362 0.02453 0.09232 0.02106 C 0.09141 0.01875 0.09089 0.01597 0.09011 0.01342 C 0.08828 -0.00649 0.08763 -0.00857 0.09011 -0.03681 C 0.0905 -0.04051 0.09219 -0.04329 0.09336 -0.04653 C 0.0987 -0.05996 0.10091 -0.06088 0.10977 -0.07362 C 0.11927 -0.08727 0.11081 -0.07639 0.12058 -0.08519 C 0.13021 -0.09375 0.12617 -0.09306 0.13685 -0.09862 C 0.14011 -0.10024 0.14349 -0.10116 0.14675 -0.10255 C 0.14922 -0.10371 0.1517 -0.10533 0.1543 -0.10625 C 0.15834 -0.10788 0.16667 -0.10903 0.17058 -0.11019 C 0.17383 -0.11135 0.17709 -0.11274 0.18034 -0.11413 L 0.225 -0.11204 C 0.23959 -0.11112 0.22683 -0.11135 0.23685 -0.10625 C 0.2405 -0.10463 0.24779 -0.10255 0.24779 -0.10232 C 0.24922 -0.10047 0.25052 -0.09838 0.25209 -0.09676 C 0.25313 -0.09561 0.25443 -0.09607 0.25534 -0.09468 C 0.25821 -0.09075 0.26042 -0.08565 0.26302 -0.08125 C 0.26367 -0.07987 0.26433 -0.07848 0.26511 -0.07732 C 0.26628 -0.07616 0.26745 -0.075 0.26836 -0.07362 C 0.27123 -0.06945 0.27006 -0.06875 0.27383 -0.06575 C 0.27591 -0.06413 0.28034 -0.06181 0.28034 -0.06158 C 0.28581 -0.0625 0.29128 -0.06227 0.29675 -0.06389 C 0.29792 -0.06413 0.29896 -0.06621 0.3 -0.06783 C 0.30235 -0.0713 0.30378 -0.07454 0.30534 -0.0794 C 0.30625 -0.08172 0.30677 -0.0845 0.30756 -0.08704 C 0.30964 -0.09352 0.31224 -0.09954 0.31407 -0.10625 C 0.31511 -0.11019 0.31628 -0.11413 0.31732 -0.11806 C 0.3181 -0.12107 0.31849 -0.12454 0.31953 -0.12755 C 0.32071 -0.13125 0.32266 -0.1338 0.32383 -0.13727 C 0.32487 -0.14028 0.32513 -0.14399 0.32604 -0.147 C 0.32696 -0.14977 0.32839 -0.15186 0.3293 -0.15463 C 0.33021 -0.15764 0.3306 -0.16112 0.33151 -0.16436 C 0.33242 -0.16829 0.3336 -0.172 0.33477 -0.17593 C 0.33516 -0.17848 0.33529 -0.18102 0.33581 -0.18357 C 0.33646 -0.18681 0.33737 -0.19005 0.33802 -0.19329 C 0.33854 -0.19653 0.33854 -0.19977 0.33907 -0.20301 C 0.33972 -0.20695 0.3405 -0.21065 0.34128 -0.21459 C 0.34167 -0.21644 0.34154 -0.21899 0.34232 -0.22038 L 0.34453 -0.22408 C 0.34558 -0.22223 0.34662 -0.22014 0.34779 -0.21829 C 0.34922 -0.21621 0.3556 -0.20973 0.35651 -0.2088 C 0.35873 -0.20625 0.36211 -0.20186 0.36407 -0.19908 C 0.36654 -0.19538 0.36706 -0.19329 0.36849 -0.1875 C 0.36927 -0.1838 0.37058 -0.17593 0.37058 -0.1757 C 0.3724 -0.15718 0.37305 -0.15533 0.37058 -0.12963 C 0.37019 -0.12454 0.3625 -0.10463 0.36185 -0.10255 C 0.36094 -0.09954 0.36042 -0.09607 0.35977 -0.09283 C 0.35938 -0.09098 0.35938 -0.08866 0.3586 -0.08704 C 0.35716 -0.08334 0.35469 -0.08125 0.35326 -0.07732 C 0.35248 -0.07547 0.35222 -0.07269 0.35104 -0.07153 C 0.34948 -0.06991 0.3474 -0.07038 0.34558 -0.06968 C 0.34089 -0.07038 0.3362 -0.07061 0.33151 -0.07153 C 0.32995 -0.072 0.32839 -0.072 0.32709 -0.07362 C 0.32604 -0.07477 0.32565 -0.07732 0.325 -0.0794 C 0.32422 -0.08311 0.32227 -0.08681 0.32279 -0.09098 C 0.32344 -0.09723 0.3237 -0.10394 0.325 -0.11019 C 0.32591 -0.11482 0.33021 -0.12153 0.33256 -0.12385 C 0.33386 -0.125 0.33555 -0.12477 0.33685 -0.1257 C 0.33881 -0.12686 0.3405 -0.12848 0.34232 -0.12963 C 0.34414 -0.13056 0.34597 -0.13079 0.34779 -0.13149 C 0.35847 -0.13496 0.35625 -0.13357 0.37175 -0.13542 C 0.38438 -0.13473 0.39701 -0.1345 0.40977 -0.13334 C 0.4112 -0.13334 0.41263 -0.13195 0.41407 -0.13149 C 0.42045 -0.12894 0.42071 -0.12917 0.42826 -0.12755 C 0.45716 -0.11042 0.43295 -0.12408 0.51302 -0.12755 C 0.52513 -0.12825 0.51511 -0.12917 0.52279 -0.13149 C 0.52604 -0.13241 0.5293 -0.13264 0.53256 -0.13334 C 0.5336 -0.13403 0.5349 -0.13426 0.53581 -0.13542 C 0.54037 -0.14075 0.53907 -0.14514 0.54349 -0.15278 C 0.54414 -0.15394 0.54492 -0.1551 0.54558 -0.15649 C 0.54649 -0.15834 0.54675 -0.16088 0.54779 -0.16227 C 0.54974 -0.16551 0.55248 -0.1669 0.5543 -0.17014 C 0.55508 -0.1713 0.5556 -0.17315 0.55651 -0.17408 C 0.55886 -0.17616 0.5599 -0.17593 0.56198 -0.17593 L 0.56198 -0.1757 " pathEditMode="relative" rAng="0" ptsTypes="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ciweavers.org/download/Tex2Img_1699295252.jpg">
            <a:extLst>
              <a:ext uri="{FF2B5EF4-FFF2-40B4-BE49-F238E27FC236}">
                <a16:creationId xmlns:a16="http://schemas.microsoft.com/office/drawing/2014/main" id="{471D26FF-28A4-4CE3-8955-4E8A1EA84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4"/>
          <a:stretch/>
        </p:blipFill>
        <p:spPr bwMode="auto">
          <a:xfrm>
            <a:off x="768626" y="192156"/>
            <a:ext cx="5327374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978E060A-7751-4065-9210-01D37981AA00}"/>
              </a:ext>
            </a:extLst>
          </p:cNvPr>
          <p:cNvGrpSpPr/>
          <p:nvPr/>
        </p:nvGrpSpPr>
        <p:grpSpPr>
          <a:xfrm>
            <a:off x="8822171" y="365314"/>
            <a:ext cx="3035056" cy="3063686"/>
            <a:chOff x="8822171" y="365314"/>
            <a:chExt cx="3035056" cy="30636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1458BA-46A2-4282-A032-88047CE73940}"/>
                </a:ext>
              </a:extLst>
            </p:cNvPr>
            <p:cNvGrpSpPr/>
            <p:nvPr/>
          </p:nvGrpSpPr>
          <p:grpSpPr>
            <a:xfrm rot="5400000">
              <a:off x="9052735" y="624509"/>
              <a:ext cx="2789583" cy="2819400"/>
              <a:chOff x="5910467" y="1245702"/>
              <a:chExt cx="2789583" cy="28194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4EF15F2-5378-4F2E-AD9D-52F9212898C4}"/>
                  </a:ext>
                </a:extLst>
              </p:cNvPr>
              <p:cNvSpPr/>
              <p:nvPr/>
            </p:nvSpPr>
            <p:spPr>
              <a:xfrm>
                <a:off x="5917094" y="1245702"/>
                <a:ext cx="2782956" cy="2819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02748AA0-D74C-42AB-81CB-4B0B572D22C9}"/>
                  </a:ext>
                </a:extLst>
              </p:cNvPr>
              <p:cNvSpPr/>
              <p:nvPr/>
            </p:nvSpPr>
            <p:spPr>
              <a:xfrm>
                <a:off x="5910468" y="2319130"/>
                <a:ext cx="2782956" cy="781879"/>
              </a:xfrm>
              <a:prstGeom prst="arc">
                <a:avLst>
                  <a:gd name="adj1" fmla="val 29432"/>
                  <a:gd name="adj2" fmla="val 0"/>
                </a:avLst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F2867B8-224B-481D-9C65-CFB0D457ECB6}"/>
                  </a:ext>
                </a:extLst>
              </p:cNvPr>
              <p:cNvSpPr/>
              <p:nvPr/>
            </p:nvSpPr>
            <p:spPr>
              <a:xfrm>
                <a:off x="5910467" y="2317474"/>
                <a:ext cx="2782956" cy="781879"/>
              </a:xfrm>
              <a:prstGeom prst="arc">
                <a:avLst>
                  <a:gd name="adj1" fmla="val 29432"/>
                  <a:gd name="adj2" fmla="val 1091958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8" name="Picture 4" descr="https://www.sciweavers.org/download/Tex2Img_1699292183.png">
              <a:extLst>
                <a:ext uri="{FF2B5EF4-FFF2-40B4-BE49-F238E27FC236}">
                  <a16:creationId xmlns:a16="http://schemas.microsoft.com/office/drawing/2014/main" id="{E50F1BFC-A989-49B0-9DF4-B5A2AE63D9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10" b="98795" l="9857" r="98172">
                          <a14:foregroundMark x1="93482" y1="33735" x2="98251" y2="73494"/>
                          <a14:foregroundMark x1="92448" y1="46988" x2="93323" y2="55422"/>
                          <a14:foregroundMark x1="92289" y1="25301" x2="91653" y2="30120"/>
                          <a14:foregroundMark x1="91892" y1="75904" x2="92210" y2="3614"/>
                          <a14:foregroundMark x1="92528" y1="75904" x2="92051" y2="98795"/>
                          <a14:backgroundMark x1="90461" y1="86747" x2="90461" y2="337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71"/>
            <a:stretch/>
          </p:blipFill>
          <p:spPr bwMode="auto">
            <a:xfrm>
              <a:off x="8822171" y="365314"/>
              <a:ext cx="712924" cy="585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C2BD8A-9971-4632-BC03-32EAF3C881B0}"/>
                </a:ext>
              </a:extLst>
            </p:cNvPr>
            <p:cNvGrpSpPr/>
            <p:nvPr/>
          </p:nvGrpSpPr>
          <p:grpSpPr>
            <a:xfrm>
              <a:off x="9056048" y="1639127"/>
              <a:ext cx="2782958" cy="783536"/>
              <a:chOff x="8123513" y="7379804"/>
              <a:chExt cx="2782958" cy="783536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A4E00E17-560D-4F8B-9DE9-68C157CD6C08}"/>
                  </a:ext>
                </a:extLst>
              </p:cNvPr>
              <p:cNvSpPr/>
              <p:nvPr/>
            </p:nvSpPr>
            <p:spPr>
              <a:xfrm>
                <a:off x="8123515" y="7381461"/>
                <a:ext cx="2782956" cy="781879"/>
              </a:xfrm>
              <a:prstGeom prst="arc">
                <a:avLst>
                  <a:gd name="adj1" fmla="val 29432"/>
                  <a:gd name="adj2" fmla="val 0"/>
                </a:avLst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D362A658-EC53-46A9-A4BE-0E3CC346B8B7}"/>
                  </a:ext>
                </a:extLst>
              </p:cNvPr>
              <p:cNvSpPr/>
              <p:nvPr/>
            </p:nvSpPr>
            <p:spPr>
              <a:xfrm>
                <a:off x="8123513" y="7379804"/>
                <a:ext cx="2782956" cy="781879"/>
              </a:xfrm>
              <a:prstGeom prst="arc">
                <a:avLst>
                  <a:gd name="adj1" fmla="val 29432"/>
                  <a:gd name="adj2" fmla="val 10919582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D26DCE8-A5C8-4B38-AACB-CBAE5F571DD9}"/>
                </a:ext>
              </a:extLst>
            </p:cNvPr>
            <p:cNvCxnSpPr>
              <a:cxnSpLocks/>
            </p:cNvCxnSpPr>
            <p:nvPr/>
          </p:nvCxnSpPr>
          <p:spPr>
            <a:xfrm>
              <a:off x="9211518" y="2198194"/>
              <a:ext cx="529587" cy="29328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B3025D0-FAA5-41FD-9AC9-1271A2220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6220" y="1165637"/>
              <a:ext cx="261575" cy="81637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49" name="Connector: Curved 2048">
            <a:extLst>
              <a:ext uri="{FF2B5EF4-FFF2-40B4-BE49-F238E27FC236}">
                <a16:creationId xmlns:a16="http://schemas.microsoft.com/office/drawing/2014/main" id="{639167EF-DC09-4D1A-A024-F3B88FEC7A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89426" y="-922170"/>
            <a:ext cx="917653" cy="5878169"/>
          </a:xfrm>
          <a:prstGeom prst="curvedConnector4">
            <a:avLst>
              <a:gd name="adj1" fmla="val -63903"/>
              <a:gd name="adj2" fmla="val 5822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Connector: Curved 2064">
            <a:extLst>
              <a:ext uri="{FF2B5EF4-FFF2-40B4-BE49-F238E27FC236}">
                <a16:creationId xmlns:a16="http://schemas.microsoft.com/office/drawing/2014/main" id="{F7561DF5-BB92-4A32-BD5C-72FF149AA1D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25418" y="-309321"/>
            <a:ext cx="70472" cy="5499652"/>
          </a:xfrm>
          <a:prstGeom prst="curvedConnector4">
            <a:avLst>
              <a:gd name="adj1" fmla="val -1565507"/>
              <a:gd name="adj2" fmla="val 6939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2" name="Picture 8" descr="https://www.sciweavers.org/download/Tex2Img_1699295796.jpg">
            <a:extLst>
              <a:ext uri="{FF2B5EF4-FFF2-40B4-BE49-F238E27FC236}">
                <a16:creationId xmlns:a16="http://schemas.microsoft.com/office/drawing/2014/main" id="{A4FAAAC0-89B8-4C37-B5D1-2A6A2AE5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3948593"/>
            <a:ext cx="111918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10" descr="https://www.sciweavers.org/upload/Tex2Img_1699295833/render.png">
            <a:extLst>
              <a:ext uri="{FF2B5EF4-FFF2-40B4-BE49-F238E27FC236}">
                <a16:creationId xmlns:a16="http://schemas.microsoft.com/office/drawing/2014/main" id="{A46B535C-C352-455A-A9CD-204E6BEB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72" y="740285"/>
            <a:ext cx="11906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75" name="TextBox 2074">
                <a:extLst>
                  <a:ext uri="{FF2B5EF4-FFF2-40B4-BE49-F238E27FC236}">
                    <a16:creationId xmlns:a16="http://schemas.microsoft.com/office/drawing/2014/main" id="{3E72717B-0F29-465D-AD23-02E712C8F621}"/>
                  </a:ext>
                </a:extLst>
              </p:cNvPr>
              <p:cNvSpPr txBox="1"/>
              <p:nvPr/>
            </p:nvSpPr>
            <p:spPr>
              <a:xfrm>
                <a:off x="2656905" y="85236"/>
                <a:ext cx="1278794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8000" b="0" i="1" smtClean="0">
                          <a:latin typeface="Cambria Math" panose="02040503050406030204" pitchFamily="18" charset="0"/>
                        </a:rPr>
                        <m:t>𝜕</m:t>
                      </m:r>
                    </m:oMath>
                  </m:oMathPara>
                </a14:m>
                <a:endParaRPr lang="pt-BR" sz="8000" dirty="0"/>
              </a:p>
            </p:txBody>
          </p:sp>
        </mc:Choice>
        <mc:Fallback xmlns="">
          <p:sp>
            <p:nvSpPr>
              <p:cNvPr id="2075" name="TextBox 2074">
                <a:extLst>
                  <a:ext uri="{FF2B5EF4-FFF2-40B4-BE49-F238E27FC236}">
                    <a16:creationId xmlns:a16="http://schemas.microsoft.com/office/drawing/2014/main" id="{3E72717B-0F29-465D-AD23-02E712C8F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05" y="85236"/>
                <a:ext cx="1278794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www.sciweavers.org/download/Tex2Img_1699295796.jpg">
            <a:extLst>
              <a:ext uri="{FF2B5EF4-FFF2-40B4-BE49-F238E27FC236}">
                <a16:creationId xmlns:a16="http://schemas.microsoft.com/office/drawing/2014/main" id="{5DA5528B-F3DC-41EE-8521-66BA77B8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9" y="542785"/>
            <a:ext cx="111918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sciweavers.org/upload/Tex2Img_1699296054/render.png">
            <a:extLst>
              <a:ext uri="{FF2B5EF4-FFF2-40B4-BE49-F238E27FC236}">
                <a16:creationId xmlns:a16="http://schemas.microsoft.com/office/drawing/2014/main" id="{90BECE6E-A1E5-478C-AB94-B682BDE1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0" y="3695840"/>
            <a:ext cx="92106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5DE377-8D84-4894-A355-D48A22486DE7}"/>
              </a:ext>
            </a:extLst>
          </p:cNvPr>
          <p:cNvCxnSpPr/>
          <p:nvPr/>
        </p:nvCxnSpPr>
        <p:spPr>
          <a:xfrm>
            <a:off x="4625009" y="3429000"/>
            <a:ext cx="145774" cy="115625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63D577-668D-4680-BC0E-010B62158A31}"/>
              </a:ext>
            </a:extLst>
          </p:cNvPr>
          <p:cNvCxnSpPr>
            <a:cxnSpLocks/>
          </p:cNvCxnSpPr>
          <p:nvPr/>
        </p:nvCxnSpPr>
        <p:spPr>
          <a:xfrm>
            <a:off x="9276524" y="3226904"/>
            <a:ext cx="543337" cy="13583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390916-7143-4E20-9E5E-0FF25E4BA327}"/>
              </a:ext>
            </a:extLst>
          </p:cNvPr>
          <p:cNvCxnSpPr/>
          <p:nvPr/>
        </p:nvCxnSpPr>
        <p:spPr>
          <a:xfrm flipH="1">
            <a:off x="8852452" y="3260035"/>
            <a:ext cx="1703113" cy="11661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ciweavers.org/upload/Tex2Img_1699296128/render.png">
            <a:extLst>
              <a:ext uri="{FF2B5EF4-FFF2-40B4-BE49-F238E27FC236}">
                <a16:creationId xmlns:a16="http://schemas.microsoft.com/office/drawing/2014/main" id="{3E8C1C5D-07D3-4E7F-A209-4BC6AC90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1134"/>
            <a:ext cx="7620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ciweavers.org/upload/Tex2Img_1699296193/render.png">
            <a:extLst>
              <a:ext uri="{FF2B5EF4-FFF2-40B4-BE49-F238E27FC236}">
                <a16:creationId xmlns:a16="http://schemas.microsoft.com/office/drawing/2014/main" id="{96BB564E-19F5-466D-8353-4CA8F070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084"/>
            <a:ext cx="12192000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2948C43-2CD0-4D2A-BCE0-A85B4FA1E188}"/>
              </a:ext>
            </a:extLst>
          </p:cNvPr>
          <p:cNvSpPr/>
          <p:nvPr/>
        </p:nvSpPr>
        <p:spPr>
          <a:xfrm>
            <a:off x="2915478" y="2345635"/>
            <a:ext cx="5393635" cy="1603513"/>
          </a:xfrm>
          <a:prstGeom prst="flowChartProcess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5790903-9834-4E90-B728-64F9D31972E1}"/>
              </a:ext>
            </a:extLst>
          </p:cNvPr>
          <p:cNvSpPr/>
          <p:nvPr/>
        </p:nvSpPr>
        <p:spPr>
          <a:xfrm>
            <a:off x="10204173" y="2345634"/>
            <a:ext cx="1152939" cy="1603513"/>
          </a:xfrm>
          <a:prstGeom prst="flowChartProcess">
            <a:avLst/>
          </a:prstGeom>
          <a:solidFill>
            <a:srgbClr val="FF0000">
              <a:alpha val="6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3BEFAA-2045-4846-B16F-0496C63259F7}"/>
              </a:ext>
            </a:extLst>
          </p:cNvPr>
          <p:cNvCxnSpPr>
            <a:endCxn id="5124" idx="2"/>
          </p:cNvCxnSpPr>
          <p:nvPr/>
        </p:nvCxnSpPr>
        <p:spPr>
          <a:xfrm flipV="1">
            <a:off x="4717774" y="4191621"/>
            <a:ext cx="1378226" cy="10827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2B7E03-01B7-4967-9BA1-DD865279792A}"/>
              </a:ext>
            </a:extLst>
          </p:cNvPr>
          <p:cNvCxnSpPr>
            <a:cxnSpLocks/>
          </p:cNvCxnSpPr>
          <p:nvPr/>
        </p:nvCxnSpPr>
        <p:spPr>
          <a:xfrm flipV="1">
            <a:off x="9276522" y="4081671"/>
            <a:ext cx="1504120" cy="11926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B33FDB-E592-44EF-AE83-A91DEE33716A}"/>
              </a:ext>
            </a:extLst>
          </p:cNvPr>
          <p:cNvSpPr txBox="1"/>
          <p:nvPr/>
        </p:nvSpPr>
        <p:spPr>
          <a:xfrm>
            <a:off x="2512298" y="5162895"/>
            <a:ext cx="4410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0070C0"/>
                </a:solidFill>
              </a:rPr>
              <a:t>Curvatura geodésica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17B54-F0CB-43AD-BC8A-9564D9E11127}"/>
              </a:ext>
            </a:extLst>
          </p:cNvPr>
          <p:cNvSpPr txBox="1"/>
          <p:nvPr/>
        </p:nvSpPr>
        <p:spPr>
          <a:xfrm>
            <a:off x="7382472" y="5162895"/>
            <a:ext cx="425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Curvatura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CA488-234F-464E-8294-3CBD17E71636}"/>
                  </a:ext>
                </a:extLst>
              </p:cNvPr>
              <p:cNvSpPr txBox="1"/>
              <p:nvPr/>
            </p:nvSpPr>
            <p:spPr>
              <a:xfrm>
                <a:off x="8309113" y="291134"/>
                <a:ext cx="4087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sz="6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CA488-234F-464E-8294-3CBD17E7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113" y="291134"/>
                <a:ext cx="40876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4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326710F-A89E-8542-2EBD-4014BB1C90AF}"/>
              </a:ext>
            </a:extLst>
          </p:cNvPr>
          <p:cNvGrpSpPr/>
          <p:nvPr/>
        </p:nvGrpSpPr>
        <p:grpSpPr>
          <a:xfrm>
            <a:off x="1186250" y="650790"/>
            <a:ext cx="10511479" cy="4799945"/>
            <a:chOff x="1169774" y="-387178"/>
            <a:chExt cx="10511479" cy="4799945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9A62888C-9741-8952-7C78-238153B68DAB}"/>
                </a:ext>
              </a:extLst>
            </p:cNvPr>
            <p:cNvSpPr/>
            <p:nvPr/>
          </p:nvSpPr>
          <p:spPr>
            <a:xfrm>
              <a:off x="1169774" y="-387178"/>
              <a:ext cx="4357816" cy="44731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2288AF4E-82AF-A2BA-76CA-4D9B9F1E78FA}"/>
                </a:ext>
              </a:extLst>
            </p:cNvPr>
            <p:cNvSpPr/>
            <p:nvPr/>
          </p:nvSpPr>
          <p:spPr>
            <a:xfrm>
              <a:off x="2323069" y="1260389"/>
              <a:ext cx="2273644" cy="10379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Picture 4" descr="https://www.sciweavers.org/upload/Tex2Img_1699296193/render.png">
              <a:extLst>
                <a:ext uri="{FF2B5EF4-FFF2-40B4-BE49-F238E27FC236}">
                  <a16:creationId xmlns:a16="http://schemas.microsoft.com/office/drawing/2014/main" id="{5544C326-6368-C4B0-8814-F89FC4017B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63"/>
            <a:stretch/>
          </p:blipFill>
          <p:spPr bwMode="auto">
            <a:xfrm>
              <a:off x="1280983" y="3326681"/>
              <a:ext cx="4357816" cy="108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F509635E-79DF-F441-6EBF-131F5417575D}"/>
                </a:ext>
              </a:extLst>
            </p:cNvPr>
            <p:cNvGrpSpPr/>
            <p:nvPr/>
          </p:nvGrpSpPr>
          <p:grpSpPr>
            <a:xfrm>
              <a:off x="8239270" y="369673"/>
              <a:ext cx="2782956" cy="2819400"/>
              <a:chOff x="5917094" y="1245702"/>
              <a:chExt cx="2782956" cy="2819400"/>
            </a:xfrm>
            <a:solidFill>
              <a:schemeClr val="bg1">
                <a:lumMod val="75000"/>
              </a:schemeClr>
            </a:solidFill>
          </p:grpSpPr>
          <p:sp>
            <p:nvSpPr>
              <p:cNvPr id="6" name="Oval 16">
                <a:extLst>
                  <a:ext uri="{FF2B5EF4-FFF2-40B4-BE49-F238E27FC236}">
                    <a16:creationId xmlns:a16="http://schemas.microsoft.com/office/drawing/2014/main" id="{C2869F33-8494-537B-DD76-E74034108A43}"/>
                  </a:ext>
                </a:extLst>
              </p:cNvPr>
              <p:cNvSpPr/>
              <p:nvPr/>
            </p:nvSpPr>
            <p:spPr>
              <a:xfrm>
                <a:off x="5917094" y="1245702"/>
                <a:ext cx="2782956" cy="2819400"/>
              </a:xfrm>
              <a:prstGeom prst="ellipse">
                <a:avLst/>
              </a:prstGeom>
              <a:grpFill/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" name="Arc 17">
                <a:extLst>
                  <a:ext uri="{FF2B5EF4-FFF2-40B4-BE49-F238E27FC236}">
                    <a16:creationId xmlns:a16="http://schemas.microsoft.com/office/drawing/2014/main" id="{16C5A476-85AC-EF58-516F-60E246F96F63}"/>
                  </a:ext>
                </a:extLst>
              </p:cNvPr>
              <p:cNvSpPr/>
              <p:nvPr/>
            </p:nvSpPr>
            <p:spPr>
              <a:xfrm rot="18406483">
                <a:off x="5917096" y="2264463"/>
                <a:ext cx="2782956" cy="781879"/>
              </a:xfrm>
              <a:prstGeom prst="arc">
                <a:avLst>
                  <a:gd name="adj1" fmla="val 29432"/>
                  <a:gd name="adj2" fmla="val 0"/>
                </a:avLst>
              </a:prstGeom>
              <a:grpFill/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9" name="Picture 4" descr="https://www.sciweavers.org/upload/Tex2Img_1699296193/render.png">
              <a:extLst>
                <a:ext uri="{FF2B5EF4-FFF2-40B4-BE49-F238E27FC236}">
                  <a16:creationId xmlns:a16="http://schemas.microsoft.com/office/drawing/2014/main" id="{0C993AFC-A50C-6FEF-6EAC-F36BE80B3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52" r="21163"/>
            <a:stretch/>
          </p:blipFill>
          <p:spPr bwMode="auto">
            <a:xfrm>
              <a:off x="8155459" y="3326682"/>
              <a:ext cx="3525794" cy="108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6AD107F8-0766-5AE1-5823-ADF799E1E283}"/>
                    </a:ext>
                  </a:extLst>
                </p:cNvPr>
                <p:cNvSpPr txBox="1"/>
                <p:nvPr/>
              </p:nvSpPr>
              <p:spPr>
                <a:xfrm>
                  <a:off x="7464913" y="3517556"/>
                  <a:ext cx="914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4800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6AD107F8-0766-5AE1-5823-ADF799E1E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913" y="3517556"/>
                  <a:ext cx="914400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12ECBC2-9671-C109-6073-E9EC8C97113D}"/>
                    </a:ext>
                  </a:extLst>
                </p:cNvPr>
                <p:cNvSpPr txBox="1"/>
                <p:nvPr/>
              </p:nvSpPr>
              <p:spPr>
                <a:xfrm>
                  <a:off x="9201664" y="3592724"/>
                  <a:ext cx="204382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sz="3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12ECBC2-9671-C109-6073-E9EC8C971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1664" y="3592724"/>
                  <a:ext cx="204382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0">
                  <a:extLst>
                    <a:ext uri="{FF2B5EF4-FFF2-40B4-BE49-F238E27FC236}">
                      <a16:creationId xmlns:a16="http://schemas.microsoft.com/office/drawing/2014/main" id="{2C40BFCD-2EB5-001C-7D4F-3F0237B1784D}"/>
                    </a:ext>
                  </a:extLst>
                </p:cNvPr>
                <p:cNvSpPr txBox="1"/>
                <p:nvPr/>
              </p:nvSpPr>
              <p:spPr>
                <a:xfrm>
                  <a:off x="9994401" y="3607139"/>
                  <a:ext cx="204382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sz="3600" dirty="0"/>
                </a:p>
              </p:txBody>
            </p:sp>
          </mc:Choice>
          <mc:Fallback xmlns="">
            <p:sp>
              <p:nvSpPr>
                <p:cNvPr id="13" name="TextBox 10">
                  <a:extLst>
                    <a:ext uri="{FF2B5EF4-FFF2-40B4-BE49-F238E27FC236}">
                      <a16:creationId xmlns:a16="http://schemas.microsoft.com/office/drawing/2014/main" id="{2C40BFCD-2EB5-001C-7D4F-3F0237B17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4401" y="3607139"/>
                  <a:ext cx="204382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0">
                  <a:extLst>
                    <a:ext uri="{FF2B5EF4-FFF2-40B4-BE49-F238E27FC236}">
                      <a16:creationId xmlns:a16="http://schemas.microsoft.com/office/drawing/2014/main" id="{4AC043A4-D976-9E69-2D94-DDEA523F611B}"/>
                    </a:ext>
                  </a:extLst>
                </p:cNvPr>
                <p:cNvSpPr txBox="1"/>
                <p:nvPr/>
              </p:nvSpPr>
              <p:spPr>
                <a:xfrm>
                  <a:off x="10339267" y="3592724"/>
                  <a:ext cx="204382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sz="3600" dirty="0"/>
                </a:p>
              </p:txBody>
            </p:sp>
          </mc:Choice>
          <mc:Fallback xmlns="">
            <p:sp>
              <p:nvSpPr>
                <p:cNvPr id="14" name="TextBox 10">
                  <a:extLst>
                    <a:ext uri="{FF2B5EF4-FFF2-40B4-BE49-F238E27FC236}">
                      <a16:creationId xmlns:a16="http://schemas.microsoft.com/office/drawing/2014/main" id="{4AC043A4-D976-9E69-2D94-DDEA523F6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267" y="3592724"/>
                  <a:ext cx="204382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0">
                  <a:extLst>
                    <a:ext uri="{FF2B5EF4-FFF2-40B4-BE49-F238E27FC236}">
                      <a16:creationId xmlns:a16="http://schemas.microsoft.com/office/drawing/2014/main" id="{A29C2AE7-2B84-9C1C-5168-5320FDBCDCC8}"/>
                    </a:ext>
                  </a:extLst>
                </p:cNvPr>
                <p:cNvSpPr txBox="1"/>
                <p:nvPr/>
              </p:nvSpPr>
              <p:spPr>
                <a:xfrm>
                  <a:off x="10776928" y="3607139"/>
                  <a:ext cx="204382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sz="3600" dirty="0"/>
                </a:p>
              </p:txBody>
            </p:sp>
          </mc:Choice>
          <mc:Fallback xmlns="">
            <p:sp>
              <p:nvSpPr>
                <p:cNvPr id="15" name="TextBox 10">
                  <a:extLst>
                    <a:ext uri="{FF2B5EF4-FFF2-40B4-BE49-F238E27FC236}">
                      <a16:creationId xmlns:a16="http://schemas.microsoft.com/office/drawing/2014/main" id="{A29C2AE7-2B84-9C1C-5168-5320FDBCD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6928" y="3607139"/>
                  <a:ext cx="204382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0">
                  <a:extLst>
                    <a:ext uri="{FF2B5EF4-FFF2-40B4-BE49-F238E27FC236}">
                      <a16:creationId xmlns:a16="http://schemas.microsoft.com/office/drawing/2014/main" id="{57CE4784-A2CA-5C8A-9ACC-2FDC2F1BEECE}"/>
                    </a:ext>
                  </a:extLst>
                </p:cNvPr>
                <p:cNvSpPr txBox="1"/>
                <p:nvPr/>
              </p:nvSpPr>
              <p:spPr>
                <a:xfrm>
                  <a:off x="11375632" y="3607139"/>
                  <a:ext cx="204382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sz="3600" dirty="0"/>
                </a:p>
              </p:txBody>
            </p:sp>
          </mc:Choice>
          <mc:Fallback xmlns="">
            <p:sp>
              <p:nvSpPr>
                <p:cNvPr id="16" name="TextBox 10">
                  <a:extLst>
                    <a:ext uri="{FF2B5EF4-FFF2-40B4-BE49-F238E27FC236}">
                      <a16:creationId xmlns:a16="http://schemas.microsoft.com/office/drawing/2014/main" id="{57CE4784-A2CA-5C8A-9ACC-2FDC2F1BE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5632" y="3607139"/>
                  <a:ext cx="204382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5592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3671BC-F449-98E2-ABE5-70F3F2E320A3}"/>
              </a:ext>
            </a:extLst>
          </p:cNvPr>
          <p:cNvSpPr/>
          <p:nvPr/>
        </p:nvSpPr>
        <p:spPr>
          <a:xfrm>
            <a:off x="57665" y="65902"/>
            <a:ext cx="12068432" cy="67261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9727E8-A925-4E5A-8953-102A7E9AB466}"/>
              </a:ext>
            </a:extLst>
          </p:cNvPr>
          <p:cNvSpPr/>
          <p:nvPr/>
        </p:nvSpPr>
        <p:spPr>
          <a:xfrm>
            <a:off x="4135395" y="65903"/>
            <a:ext cx="7998939" cy="67261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D162F9-F35E-6C91-F278-ADD80A5D2497}"/>
              </a:ext>
            </a:extLst>
          </p:cNvPr>
          <p:cNvSpPr/>
          <p:nvPr/>
        </p:nvSpPr>
        <p:spPr>
          <a:xfrm>
            <a:off x="4135396" y="65902"/>
            <a:ext cx="3962400" cy="67261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8CFBAD-7066-F7AC-569E-569772A0E96E}"/>
              </a:ext>
            </a:extLst>
          </p:cNvPr>
          <p:cNvSpPr txBox="1"/>
          <p:nvPr/>
        </p:nvSpPr>
        <p:spPr>
          <a:xfrm>
            <a:off x="9305432" y="65901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Ângulos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0F26A6-FBD5-DBDE-219D-817053BFD54D}"/>
              </a:ext>
            </a:extLst>
          </p:cNvPr>
          <p:cNvSpPr txBox="1"/>
          <p:nvPr/>
        </p:nvSpPr>
        <p:spPr>
          <a:xfrm>
            <a:off x="5482640" y="65901"/>
            <a:ext cx="1267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Áreas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D23FD5-45AC-C031-887D-5AD1E9C21BCA}"/>
              </a:ext>
            </a:extLst>
          </p:cNvPr>
          <p:cNvSpPr txBox="1"/>
          <p:nvPr/>
        </p:nvSpPr>
        <p:spPr>
          <a:xfrm>
            <a:off x="1158210" y="65901"/>
            <a:ext cx="212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Distâncias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4460C6F-FC85-4511-19D2-097F1888FE56}"/>
                  </a:ext>
                </a:extLst>
              </p:cNvPr>
              <p:cNvSpPr txBox="1"/>
              <p:nvPr/>
            </p:nvSpPr>
            <p:spPr>
              <a:xfrm>
                <a:off x="525849" y="840259"/>
                <a:ext cx="3385751" cy="818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dirty="0"/>
                  <a:t>	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4460C6F-FC85-4511-19D2-097F1888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9" y="840259"/>
                <a:ext cx="3385751" cy="818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6757234-FE91-76E3-992D-8DC95BE16058}"/>
                  </a:ext>
                </a:extLst>
              </p:cNvPr>
              <p:cNvSpPr txBox="1"/>
              <p:nvPr/>
            </p:nvSpPr>
            <p:spPr>
              <a:xfrm>
                <a:off x="928815" y="1486588"/>
                <a:ext cx="2579817" cy="809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pt-BR" dirty="0"/>
                  <a:t>	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6757234-FE91-76E3-992D-8DC95BE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5" y="1486588"/>
                <a:ext cx="2579817" cy="809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C360380-A0DA-1E3B-3D09-DE8550298EBB}"/>
                  </a:ext>
                </a:extLst>
              </p:cNvPr>
              <p:cNvSpPr txBox="1"/>
              <p:nvPr/>
            </p:nvSpPr>
            <p:spPr>
              <a:xfrm>
                <a:off x="4312219" y="840259"/>
                <a:ext cx="3677111" cy="465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‖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m:rPr>
                        <m:sty m:val="p"/>
                      </m:rPr>
                      <a:rPr lang="pt-BR" sz="2800" b="0" i="1" smtClean="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pt-BR" dirty="0"/>
                  <a:t>	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C360380-A0DA-1E3B-3D09-DE855029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19" y="840259"/>
                <a:ext cx="3677111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FDF817-0AAB-BFC6-5B0A-BBAEA0EFD85C}"/>
                  </a:ext>
                </a:extLst>
              </p:cNvPr>
              <p:cNvSpPr txBox="1"/>
              <p:nvPr/>
            </p:nvSpPr>
            <p:spPr>
              <a:xfrm>
                <a:off x="4207623" y="1688173"/>
                <a:ext cx="4040370" cy="6453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‖=‖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‖‖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‖</m:t>
                    </m:r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	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FDF817-0AAB-BFC6-5B0A-BBAEA0EF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23" y="1688173"/>
                <a:ext cx="4040370" cy="645305"/>
              </a:xfrm>
              <a:prstGeom prst="rect">
                <a:avLst/>
              </a:prstGeom>
              <a:blipFill>
                <a:blip r:embed="rId5"/>
                <a:stretch>
                  <a:fillRect l="-3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6EB3890-2040-BDEA-AC58-5981FE6CA2D8}"/>
                  </a:ext>
                </a:extLst>
              </p:cNvPr>
              <p:cNvSpPr txBox="1"/>
              <p:nvPr/>
            </p:nvSpPr>
            <p:spPr>
              <a:xfrm>
                <a:off x="4234249" y="2550276"/>
                <a:ext cx="4040370" cy="537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7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700" b="0" i="0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7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pt-BR" sz="17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200" dirty="0"/>
                  <a:t>	</a:t>
                </a:r>
                <a:endParaRPr lang="pt-BR" sz="16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6EB3890-2040-BDEA-AC58-5981FE6C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49" y="2550276"/>
                <a:ext cx="4040370" cy="537583"/>
              </a:xfrm>
              <a:prstGeom prst="rect">
                <a:avLst/>
              </a:prstGeom>
              <a:blipFill>
                <a:blip r:embed="rId6"/>
                <a:stretch>
                  <a:fillRect l="-2568" t="-68539" b="-842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A1491AA-9030-D010-89A7-9A5CE5733441}"/>
                  </a:ext>
                </a:extLst>
              </p:cNvPr>
              <p:cNvSpPr txBox="1"/>
              <p:nvPr/>
            </p:nvSpPr>
            <p:spPr>
              <a:xfrm>
                <a:off x="4448433" y="3353742"/>
                <a:ext cx="4040370" cy="352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7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200" dirty="0"/>
                  <a:t>	</a:t>
                </a:r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A1491AA-9030-D010-89A7-9A5CE5733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33" y="3353742"/>
                <a:ext cx="4040370" cy="352917"/>
              </a:xfrm>
              <a:prstGeom prst="rect">
                <a:avLst/>
              </a:prstGeom>
              <a:blipFill>
                <a:blip r:embed="rId7"/>
                <a:stretch>
                  <a:fillRect l="-2564" t="-105172" b="-1827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B2B68D7-90D1-4E3B-1827-A1C286E935C2}"/>
                  </a:ext>
                </a:extLst>
              </p:cNvPr>
              <p:cNvSpPr txBox="1"/>
              <p:nvPr/>
            </p:nvSpPr>
            <p:spPr>
              <a:xfrm>
                <a:off x="4145893" y="4029942"/>
                <a:ext cx="4040370" cy="536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‖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7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p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7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pt-BR" sz="17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sz="17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200" dirty="0"/>
                  <a:t>	</a:t>
                </a:r>
                <a:endParaRPr lang="pt-BR" sz="16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B2B68D7-90D1-4E3B-1827-A1C286E9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93" y="4029942"/>
                <a:ext cx="4040370" cy="536365"/>
              </a:xfrm>
              <a:prstGeom prst="rect">
                <a:avLst/>
              </a:prstGeom>
              <a:blipFill>
                <a:blip r:embed="rId8"/>
                <a:stretch>
                  <a:fillRect l="-2413" t="-69318" b="-8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0967078D-7C8C-4E2C-925F-ED92C8D6B6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563" t="50838" r="12311" b="38848"/>
          <a:stretch/>
        </p:blipFill>
        <p:spPr>
          <a:xfrm>
            <a:off x="615677" y="2010826"/>
            <a:ext cx="3206091" cy="98760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571A984C-D087-884D-85DA-0D0C36B57F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7437" t="51391" r="5442" b="40994"/>
          <a:stretch/>
        </p:blipFill>
        <p:spPr>
          <a:xfrm>
            <a:off x="1220988" y="2820174"/>
            <a:ext cx="1894361" cy="85462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6B5C27D-EE56-2720-A3B2-D87BF03272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609" t="52985" r="15135" b="38180"/>
          <a:stretch/>
        </p:blipFill>
        <p:spPr>
          <a:xfrm>
            <a:off x="4596019" y="4516281"/>
            <a:ext cx="3041151" cy="85513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9D72C7C-97AC-5C4B-610D-F356F0D3DE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967" t="73112" r="15135" b="16460"/>
          <a:stretch/>
        </p:blipFill>
        <p:spPr>
          <a:xfrm>
            <a:off x="4323963" y="5510581"/>
            <a:ext cx="3665367" cy="101432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1F787EAA-4A16-DC9C-63D2-34F6C7539D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136" t="50000" r="12775" b="39979"/>
          <a:stretch/>
        </p:blipFill>
        <p:spPr>
          <a:xfrm>
            <a:off x="8274619" y="807333"/>
            <a:ext cx="3486890" cy="814891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958E031-DA1E-8CF1-A226-BE10E7248DE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263" t="72559" r="12775" b="16460"/>
          <a:stretch/>
        </p:blipFill>
        <p:spPr>
          <a:xfrm>
            <a:off x="8307570" y="1523566"/>
            <a:ext cx="3760862" cy="109154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275455E-D6CC-CAFA-BD10-D59B05BD9F7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572" t="36343" r="10270" b="19610"/>
          <a:stretch/>
        </p:blipFill>
        <p:spPr>
          <a:xfrm>
            <a:off x="209762" y="3674794"/>
            <a:ext cx="3837221" cy="2834288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00411E3-707F-8E5E-34F4-7629B16B20A6}"/>
              </a:ext>
            </a:extLst>
          </p:cNvPr>
          <p:cNvCxnSpPr/>
          <p:nvPr/>
        </p:nvCxnSpPr>
        <p:spPr>
          <a:xfrm flipV="1">
            <a:off x="9209903" y="3278659"/>
            <a:ext cx="617838" cy="17134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6E978E3D-65A2-F7E8-C1C6-059A2D077CCE}"/>
              </a:ext>
            </a:extLst>
          </p:cNvPr>
          <p:cNvCxnSpPr>
            <a:cxnSpLocks/>
          </p:cNvCxnSpPr>
          <p:nvPr/>
        </p:nvCxnSpPr>
        <p:spPr>
          <a:xfrm flipV="1">
            <a:off x="9209903" y="4242895"/>
            <a:ext cx="1556951" cy="7492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7004174-BCCB-449E-8DC9-548A257FAB67}"/>
                  </a:ext>
                </a:extLst>
              </p:cNvPr>
              <p:cNvSpPr txBox="1"/>
              <p:nvPr/>
            </p:nvSpPr>
            <p:spPr>
              <a:xfrm>
                <a:off x="9144245" y="3919950"/>
                <a:ext cx="287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7004174-BCCB-449E-8DC9-548A257FA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245" y="3919950"/>
                <a:ext cx="28783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A68B85-D68E-3F0B-2EB6-B8300B8AA74B}"/>
                  </a:ext>
                </a:extLst>
              </p:cNvPr>
              <p:cNvSpPr txBox="1"/>
              <p:nvPr/>
            </p:nvSpPr>
            <p:spPr>
              <a:xfrm>
                <a:off x="9900165" y="4617512"/>
                <a:ext cx="3567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A68B85-D68E-3F0B-2EB6-B8300B8AA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165" y="4617512"/>
                <a:ext cx="35676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30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sciweavers.org/upload/Tex2Img_1699296128/render.png">
            <a:extLst>
              <a:ext uri="{FF2B5EF4-FFF2-40B4-BE49-F238E27FC236}">
                <a16:creationId xmlns:a16="http://schemas.microsoft.com/office/drawing/2014/main" id="{197D5BC3-B049-6727-F0A8-DCC40892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042"/>
            <a:ext cx="7620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664AFE2-9043-77D4-F346-0D0F4CC27550}"/>
                  </a:ext>
                </a:extLst>
              </p:cNvPr>
              <p:cNvSpPr txBox="1"/>
              <p:nvPr/>
            </p:nvSpPr>
            <p:spPr>
              <a:xfrm>
                <a:off x="2121242" y="1688992"/>
                <a:ext cx="7181581" cy="1090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6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664AFE2-9043-77D4-F346-0D0F4CC2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242" y="1688992"/>
                <a:ext cx="7181581" cy="1090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E37689E-B2E7-4675-9EA9-097675B1E2B9}"/>
                  </a:ext>
                </a:extLst>
              </p:cNvPr>
              <p:cNvSpPr txBox="1"/>
              <p:nvPr/>
            </p:nvSpPr>
            <p:spPr>
              <a:xfrm>
                <a:off x="2806078" y="2844894"/>
                <a:ext cx="5811911" cy="1090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6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E37689E-B2E7-4675-9EA9-097675B1E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78" y="2844894"/>
                <a:ext cx="5811911" cy="1090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CD4EBF5-AC6A-D6D5-BEE7-9A442438C0A4}"/>
                  </a:ext>
                </a:extLst>
              </p:cNvPr>
              <p:cNvSpPr txBox="1"/>
              <p:nvPr/>
            </p:nvSpPr>
            <p:spPr>
              <a:xfrm>
                <a:off x="713667" y="4078774"/>
                <a:ext cx="5996578" cy="1794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pt-BR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6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6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6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6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6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den>
                      </m:f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6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CD4EBF5-AC6A-D6D5-BEE7-9A442438C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67" y="4078774"/>
                <a:ext cx="5996578" cy="1794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BEBD98B-3658-2225-9E5C-FA59B0AC989D}"/>
                  </a:ext>
                </a:extLst>
              </p:cNvPr>
              <p:cNvSpPr txBox="1"/>
              <p:nvPr/>
            </p:nvSpPr>
            <p:spPr>
              <a:xfrm>
                <a:off x="7394554" y="4094450"/>
                <a:ext cx="4625753" cy="1762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num>
                        <m:den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6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den>
                      </m:f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6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BEBD98B-3658-2225-9E5C-FA59B0AC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554" y="4094450"/>
                <a:ext cx="4625753" cy="1762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5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605B49-E558-8A93-84CD-87844C23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822" y="0"/>
            <a:ext cx="5432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B2CEAD-AA98-162C-752D-DA4364053B62}"/>
              </a:ext>
            </a:extLst>
          </p:cNvPr>
          <p:cNvSpPr txBox="1"/>
          <p:nvPr/>
        </p:nvSpPr>
        <p:spPr>
          <a:xfrm>
            <a:off x="2826739" y="2644170"/>
            <a:ext cx="6538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Princípio da Equivalência</a:t>
            </a:r>
          </a:p>
          <a:p>
            <a:pPr algn="ctr"/>
            <a:r>
              <a:rPr lang="pt-BR" sz="4800" b="1" dirty="0"/>
              <a:t>De Einstein</a:t>
            </a:r>
          </a:p>
        </p:txBody>
      </p:sp>
    </p:spTree>
    <p:extLst>
      <p:ext uri="{BB962C8B-B14F-4D97-AF65-F5344CB8AC3E}">
        <p14:creationId xmlns:p14="http://schemas.microsoft.com/office/powerpoint/2010/main" val="159368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72ED40-E4A5-4A62-9AC1-E981CF59DAB7}"/>
              </a:ext>
            </a:extLst>
          </p:cNvPr>
          <p:cNvGrpSpPr/>
          <p:nvPr/>
        </p:nvGrpSpPr>
        <p:grpSpPr>
          <a:xfrm>
            <a:off x="265886" y="1606534"/>
            <a:ext cx="11660227" cy="5144218"/>
            <a:chOff x="265886" y="1606534"/>
            <a:chExt cx="11660227" cy="51442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784B81-14E9-461C-8764-563008DD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86" y="1606534"/>
              <a:ext cx="11660227" cy="514421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08CC38-0622-4168-A647-762127E18039}"/>
                </a:ext>
              </a:extLst>
            </p:cNvPr>
            <p:cNvSpPr/>
            <p:nvPr/>
          </p:nvSpPr>
          <p:spPr>
            <a:xfrm>
              <a:off x="5745707" y="2209953"/>
              <a:ext cx="2216479" cy="207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EEE9F1-D26A-4CDF-BE6B-CB8304862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9" t="11420" r="33360" b="48326"/>
            <a:stretch/>
          </p:blipFill>
          <p:spPr>
            <a:xfrm>
              <a:off x="6392041" y="2408735"/>
              <a:ext cx="1250309" cy="1122528"/>
            </a:xfrm>
            <a:prstGeom prst="rect">
              <a:avLst/>
            </a:prstGeom>
          </p:spPr>
        </p:pic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4B55F393-7283-436A-BFA2-4FD0D17A2C79}"/>
                </a:ext>
              </a:extLst>
            </p:cNvPr>
            <p:cNvSpPr/>
            <p:nvPr/>
          </p:nvSpPr>
          <p:spPr>
            <a:xfrm rot="4620272">
              <a:off x="7421658" y="3173806"/>
              <a:ext cx="513980" cy="463361"/>
            </a:xfrm>
            <a:prstGeom prst="teardrop">
              <a:avLst>
                <a:gd name="adj" fmla="val 12923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6FA07F38-A143-4662-B1C3-68689AE0E8B3}"/>
                </a:ext>
              </a:extLst>
            </p:cNvPr>
            <p:cNvSpPr/>
            <p:nvPr/>
          </p:nvSpPr>
          <p:spPr>
            <a:xfrm rot="4620272">
              <a:off x="7478013" y="3208001"/>
              <a:ext cx="298391" cy="290458"/>
            </a:xfrm>
            <a:prstGeom prst="teardrop">
              <a:avLst>
                <a:gd name="adj" fmla="val 14666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1">
            <a:extLst>
              <a:ext uri="{FF2B5EF4-FFF2-40B4-BE49-F238E27FC236}">
                <a16:creationId xmlns:a16="http://schemas.microsoft.com/office/drawing/2014/main" id="{FFE89846-12C0-4F96-A20F-DD400E9180C2}"/>
              </a:ext>
            </a:extLst>
          </p:cNvPr>
          <p:cNvSpPr txBox="1"/>
          <p:nvPr/>
        </p:nvSpPr>
        <p:spPr>
          <a:xfrm>
            <a:off x="1004939" y="437885"/>
            <a:ext cx="948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Princípio da Equivalência de Einstein</a:t>
            </a:r>
          </a:p>
        </p:txBody>
      </p:sp>
    </p:spTree>
    <p:extLst>
      <p:ext uri="{BB962C8B-B14F-4D97-AF65-F5344CB8AC3E}">
        <p14:creationId xmlns:p14="http://schemas.microsoft.com/office/powerpoint/2010/main" val="34905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37F130-3894-4937-A0E6-31ACC930E9AB}"/>
              </a:ext>
            </a:extLst>
          </p:cNvPr>
          <p:cNvGrpSpPr/>
          <p:nvPr/>
        </p:nvGrpSpPr>
        <p:grpSpPr>
          <a:xfrm>
            <a:off x="2664107" y="1417982"/>
            <a:ext cx="6863783" cy="2894369"/>
            <a:chOff x="265886" y="1606534"/>
            <a:chExt cx="11660227" cy="51442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6816C5-EB93-4245-B714-AA68BB0B2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86" y="1606534"/>
              <a:ext cx="11660227" cy="51442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891CE7-96AD-44BE-BFB4-E7FEC37C4377}"/>
                </a:ext>
              </a:extLst>
            </p:cNvPr>
            <p:cNvSpPr/>
            <p:nvPr/>
          </p:nvSpPr>
          <p:spPr>
            <a:xfrm>
              <a:off x="5745707" y="2209953"/>
              <a:ext cx="2216479" cy="207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68D23F-95C9-443F-BD2D-0392C4D80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9" t="11420" r="33360" b="48326"/>
            <a:stretch/>
          </p:blipFill>
          <p:spPr>
            <a:xfrm>
              <a:off x="6392041" y="2408735"/>
              <a:ext cx="1250309" cy="1122528"/>
            </a:xfrm>
            <a:prstGeom prst="rect">
              <a:avLst/>
            </a:prstGeom>
          </p:spPr>
        </p:pic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A23D621A-A35E-4607-8846-25DA8473D61B}"/>
                </a:ext>
              </a:extLst>
            </p:cNvPr>
            <p:cNvSpPr/>
            <p:nvPr/>
          </p:nvSpPr>
          <p:spPr>
            <a:xfrm rot="4620272">
              <a:off x="7421658" y="3173806"/>
              <a:ext cx="513980" cy="463361"/>
            </a:xfrm>
            <a:prstGeom prst="teardrop">
              <a:avLst>
                <a:gd name="adj" fmla="val 12923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D0089176-66D7-48B7-9BF1-C4B172F6FFF5}"/>
                </a:ext>
              </a:extLst>
            </p:cNvPr>
            <p:cNvSpPr/>
            <p:nvPr/>
          </p:nvSpPr>
          <p:spPr>
            <a:xfrm rot="4620272">
              <a:off x="7478013" y="3208001"/>
              <a:ext cx="298391" cy="290458"/>
            </a:xfrm>
            <a:prstGeom prst="teardrop">
              <a:avLst>
                <a:gd name="adj" fmla="val 14666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1">
            <a:extLst>
              <a:ext uri="{FF2B5EF4-FFF2-40B4-BE49-F238E27FC236}">
                <a16:creationId xmlns:a16="http://schemas.microsoft.com/office/drawing/2014/main" id="{2E090869-84A4-42D7-80D3-41A5EABC4B0B}"/>
              </a:ext>
            </a:extLst>
          </p:cNvPr>
          <p:cNvSpPr txBox="1"/>
          <p:nvPr/>
        </p:nvSpPr>
        <p:spPr>
          <a:xfrm>
            <a:off x="1004939" y="437885"/>
            <a:ext cx="948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Princípio da Equivalência de Einstein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BEB4B-214E-4AB1-A693-CFF2A3EC84F5}"/>
              </a:ext>
            </a:extLst>
          </p:cNvPr>
          <p:cNvSpPr txBox="1"/>
          <p:nvPr/>
        </p:nvSpPr>
        <p:spPr>
          <a:xfrm>
            <a:off x="245165" y="4694182"/>
            <a:ext cx="11701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As leis da </a:t>
            </a:r>
            <a:r>
              <a:rPr lang="en-US" sz="3600" i="1" dirty="0" err="1"/>
              <a:t>física</a:t>
            </a:r>
            <a:r>
              <a:rPr lang="en-US" sz="3600" i="1" dirty="0"/>
              <a:t> </a:t>
            </a:r>
            <a:r>
              <a:rPr lang="en-US" sz="3600" i="1" dirty="0" err="1"/>
              <a:t>são</a:t>
            </a:r>
            <a:r>
              <a:rPr lang="en-US" sz="3600" i="1" dirty="0"/>
              <a:t> </a:t>
            </a:r>
            <a:r>
              <a:rPr lang="en-US" sz="3600" i="1" dirty="0" err="1"/>
              <a:t>idênticas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qualquer</a:t>
            </a:r>
            <a:r>
              <a:rPr lang="en-US" sz="3600" i="1" dirty="0"/>
              <a:t> </a:t>
            </a:r>
            <a:r>
              <a:rPr lang="en-US" sz="3600" i="1" dirty="0" err="1"/>
              <a:t>referencial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queda</a:t>
            </a:r>
            <a:r>
              <a:rPr lang="en-US" sz="3600" i="1" dirty="0"/>
              <a:t> livre e </a:t>
            </a:r>
            <a:r>
              <a:rPr lang="en-US" sz="3600" i="1" dirty="0" err="1"/>
              <a:t>independe</a:t>
            </a:r>
            <a:r>
              <a:rPr lang="en-US" sz="3600" i="1" dirty="0"/>
              <a:t> da </a:t>
            </a:r>
            <a:r>
              <a:rPr lang="en-US" sz="3600" i="1" dirty="0" err="1"/>
              <a:t>velocidade</a:t>
            </a:r>
            <a:r>
              <a:rPr lang="en-US" sz="3600" i="1" dirty="0"/>
              <a:t> do </a:t>
            </a:r>
            <a:r>
              <a:rPr lang="en-US" sz="3600" i="1" dirty="0" err="1"/>
              <a:t>referencial</a:t>
            </a:r>
            <a:r>
              <a:rPr lang="en-US" sz="3600" i="1" dirty="0"/>
              <a:t> e da </a:t>
            </a:r>
            <a:r>
              <a:rPr lang="en-US" sz="3600" i="1" dirty="0" err="1"/>
              <a:t>sua</a:t>
            </a:r>
            <a:r>
              <a:rPr lang="en-US" sz="3600" i="1" dirty="0"/>
              <a:t> </a:t>
            </a:r>
            <a:r>
              <a:rPr lang="en-US" sz="3600" i="1" dirty="0" err="1"/>
              <a:t>localização</a:t>
            </a:r>
            <a:r>
              <a:rPr lang="en-US" sz="3600" i="1" dirty="0"/>
              <a:t> do </a:t>
            </a:r>
            <a:r>
              <a:rPr lang="en-US" sz="3600" i="1" dirty="0" err="1"/>
              <a:t>espaço</a:t>
            </a:r>
            <a:r>
              <a:rPr lang="en-US" sz="3600" i="1" dirty="0"/>
              <a:t>-tempo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543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4049250D-2FE5-43B0-9FBB-DCA807B66159}"/>
              </a:ext>
            </a:extLst>
          </p:cNvPr>
          <p:cNvSpPr/>
          <p:nvPr/>
        </p:nvSpPr>
        <p:spPr>
          <a:xfrm>
            <a:off x="4651513" y="1842050"/>
            <a:ext cx="2040836" cy="249140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B36CBD2-540B-461D-82FE-945E9ED81F98}"/>
              </a:ext>
            </a:extLst>
          </p:cNvPr>
          <p:cNvSpPr/>
          <p:nvPr/>
        </p:nvSpPr>
        <p:spPr>
          <a:xfrm>
            <a:off x="5221356" y="2690189"/>
            <a:ext cx="874644" cy="795130"/>
          </a:xfrm>
          <a:prstGeom prst="flowChartConnector">
            <a:avLst/>
          </a:prstGeom>
          <a:solidFill>
            <a:srgbClr val="EBEB15"/>
          </a:solidFill>
          <a:ln>
            <a:solidFill>
              <a:srgbClr val="EBE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37FF74F-E481-4BB2-A568-C86D42886395}"/>
              </a:ext>
            </a:extLst>
          </p:cNvPr>
          <p:cNvSpPr/>
          <p:nvPr/>
        </p:nvSpPr>
        <p:spPr>
          <a:xfrm rot="20532754">
            <a:off x="654115" y="1816537"/>
            <a:ext cx="9551233" cy="2224388"/>
          </a:xfrm>
          <a:prstGeom prst="arc">
            <a:avLst>
              <a:gd name="adj1" fmla="val 49816"/>
              <a:gd name="adj2" fmla="val 0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C9B14E-D6A4-42B8-8B2C-6A7F20AA95A8}"/>
              </a:ext>
            </a:extLst>
          </p:cNvPr>
          <p:cNvGrpSpPr/>
          <p:nvPr/>
        </p:nvGrpSpPr>
        <p:grpSpPr>
          <a:xfrm>
            <a:off x="4882732" y="1572036"/>
            <a:ext cx="547000" cy="540026"/>
            <a:chOff x="1401070" y="3286539"/>
            <a:chExt cx="547000" cy="540026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A02668A8-1806-43FD-909D-DED4EB26E789}"/>
                </a:ext>
              </a:extLst>
            </p:cNvPr>
            <p:cNvSpPr/>
            <p:nvPr/>
          </p:nvSpPr>
          <p:spPr>
            <a:xfrm>
              <a:off x="1401070" y="3286539"/>
              <a:ext cx="547000" cy="54002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5177C42C-8716-412B-8842-D77F635BC5AD}"/>
                </a:ext>
              </a:extLst>
            </p:cNvPr>
            <p:cNvSpPr/>
            <p:nvPr/>
          </p:nvSpPr>
          <p:spPr>
            <a:xfrm>
              <a:off x="1563757" y="3591339"/>
              <a:ext cx="159026" cy="225287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3808381D-D99F-4D67-814C-E1BA230B49C6}"/>
                </a:ext>
              </a:extLst>
            </p:cNvPr>
            <p:cNvSpPr/>
            <p:nvPr/>
          </p:nvSpPr>
          <p:spPr>
            <a:xfrm>
              <a:off x="1424609" y="3341201"/>
              <a:ext cx="437322" cy="225287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396C9-1A01-4243-82ED-7B9BBD65E5DC}"/>
              </a:ext>
            </a:extLst>
          </p:cNvPr>
          <p:cNvCxnSpPr>
            <a:stCxn id="8" idx="3"/>
          </p:cNvCxnSpPr>
          <p:nvPr/>
        </p:nvCxnSpPr>
        <p:spPr>
          <a:xfrm>
            <a:off x="5124932" y="1889717"/>
            <a:ext cx="304800" cy="800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DA9CA1-4F9E-4766-B570-192E647502FE}"/>
              </a:ext>
            </a:extLst>
          </p:cNvPr>
          <p:cNvSpPr txBox="1"/>
          <p:nvPr/>
        </p:nvSpPr>
        <p:spPr>
          <a:xfrm rot="20243242">
            <a:off x="1037389" y="958004"/>
            <a:ext cx="307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Aceleração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422F0-4535-4BAC-9D30-0798C110C35E}"/>
              </a:ext>
            </a:extLst>
          </p:cNvPr>
          <p:cNvSpPr txBox="1"/>
          <p:nvPr/>
        </p:nvSpPr>
        <p:spPr>
          <a:xfrm rot="20037693">
            <a:off x="6520484" y="3818643"/>
            <a:ext cx="5383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>
                <a:solidFill>
                  <a:srgbClr val="0070C0"/>
                </a:solidFill>
              </a:rPr>
              <a:t>Geodésica do</a:t>
            </a:r>
          </a:p>
          <a:p>
            <a:pPr algn="ctr"/>
            <a:r>
              <a:rPr lang="pt-BR" sz="4800" b="1" dirty="0">
                <a:solidFill>
                  <a:srgbClr val="0070C0"/>
                </a:solidFill>
              </a:rPr>
              <a:t>Espaço-tempo curvo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D5792E-3032-4E5D-8E18-3FD373A4106C}"/>
              </a:ext>
            </a:extLst>
          </p:cNvPr>
          <p:cNvCxnSpPr>
            <a:cxnSpLocks/>
          </p:cNvCxnSpPr>
          <p:nvPr/>
        </p:nvCxnSpPr>
        <p:spPr>
          <a:xfrm flipV="1">
            <a:off x="1219026" y="837370"/>
            <a:ext cx="2756107" cy="11479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3E9DC1-4C51-4A26-ADA1-6D3D8E71CE1B}"/>
              </a:ext>
            </a:extLst>
          </p:cNvPr>
          <p:cNvSpPr txBox="1"/>
          <p:nvPr/>
        </p:nvSpPr>
        <p:spPr>
          <a:xfrm rot="20196448">
            <a:off x="1205578" y="1323843"/>
            <a:ext cx="326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0070C0"/>
                </a:solidFill>
              </a:rPr>
              <a:t>“Linha reta”</a:t>
            </a:r>
          </a:p>
        </p:txBody>
      </p:sp>
      <p:sp>
        <p:nvSpPr>
          <p:cNvPr id="25" name="&quot;Not Allowed&quot; Symbol 24">
            <a:extLst>
              <a:ext uri="{FF2B5EF4-FFF2-40B4-BE49-F238E27FC236}">
                <a16:creationId xmlns:a16="http://schemas.microsoft.com/office/drawing/2014/main" id="{EF4E0116-FC08-44E9-8220-0807A274F5E6}"/>
              </a:ext>
            </a:extLst>
          </p:cNvPr>
          <p:cNvSpPr/>
          <p:nvPr/>
        </p:nvSpPr>
        <p:spPr>
          <a:xfrm>
            <a:off x="4947855" y="1906647"/>
            <a:ext cx="547000" cy="54002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72" name="Picture 4" descr="Isaac Newton - Biografia - InfoEscola">
            <a:extLst>
              <a:ext uri="{FF2B5EF4-FFF2-40B4-BE49-F238E27FC236}">
                <a16:creationId xmlns:a16="http://schemas.microsoft.com/office/drawing/2014/main" id="{3E0D0657-0A08-47D5-8222-6692C9B8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02" y="0"/>
            <a:ext cx="2168527" cy="2975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instein smoking weed by Luy1589 on DeviantArt">
            <a:extLst>
              <a:ext uri="{FF2B5EF4-FFF2-40B4-BE49-F238E27FC236}">
                <a16:creationId xmlns:a16="http://schemas.microsoft.com/office/drawing/2014/main" id="{22A5C789-497F-40FC-85C0-67D17299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08" y="69289"/>
            <a:ext cx="2198969" cy="2836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20351 -0.11921 0.38307 -0.14745 0.39883 -0.06389 C 0.41289 0.01829 0.25859 0.18125 0.0556 0.30116 C -0.14922 0.41829 -0.32813 0.44653 -0.34375 0.36319 C -0.35794 0.28218 -0.20443 0.11713 1.66667E-6 3.7037E-7 Z " pathEditMode="relative" rAng="2052000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06A37-D297-42C1-94AF-3464A582E03B}"/>
              </a:ext>
            </a:extLst>
          </p:cNvPr>
          <p:cNvSpPr/>
          <p:nvPr/>
        </p:nvSpPr>
        <p:spPr>
          <a:xfrm>
            <a:off x="0" y="5353878"/>
            <a:ext cx="12192000" cy="15041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A0DD08-DF3D-41E6-BCD5-ECB5D18CAF76}"/>
              </a:ext>
            </a:extLst>
          </p:cNvPr>
          <p:cNvSpPr/>
          <p:nvPr/>
        </p:nvSpPr>
        <p:spPr>
          <a:xfrm>
            <a:off x="0" y="5592416"/>
            <a:ext cx="12192000" cy="12655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C989D-403A-450F-B1F4-CB2AD68302A1}"/>
              </a:ext>
            </a:extLst>
          </p:cNvPr>
          <p:cNvSpPr/>
          <p:nvPr/>
        </p:nvSpPr>
        <p:spPr>
          <a:xfrm>
            <a:off x="0" y="0"/>
            <a:ext cx="12192000" cy="53538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E212B1-B847-4B78-A77C-582A7D276B17}"/>
              </a:ext>
            </a:extLst>
          </p:cNvPr>
          <p:cNvSpPr/>
          <p:nvPr/>
        </p:nvSpPr>
        <p:spPr>
          <a:xfrm>
            <a:off x="699052" y="99393"/>
            <a:ext cx="2994992" cy="28094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22C0DCC-BD3E-4C94-A795-4DB8F91D0585}"/>
              </a:ext>
            </a:extLst>
          </p:cNvPr>
          <p:cNvSpPr/>
          <p:nvPr/>
        </p:nvSpPr>
        <p:spPr>
          <a:xfrm>
            <a:off x="2027582" y="1139687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DD7FE67-FF8C-429D-AAA0-B78B5EC554AD}"/>
              </a:ext>
            </a:extLst>
          </p:cNvPr>
          <p:cNvSpPr/>
          <p:nvPr/>
        </p:nvSpPr>
        <p:spPr>
          <a:xfrm>
            <a:off x="72886" y="1139686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8768AD5-3F0B-4CD2-9210-FA398B5B89F2}"/>
              </a:ext>
            </a:extLst>
          </p:cNvPr>
          <p:cNvSpPr/>
          <p:nvPr/>
        </p:nvSpPr>
        <p:spPr>
          <a:xfrm>
            <a:off x="2239617" y="185531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59F06-DB81-4B4C-90FD-B198E31203CE}"/>
              </a:ext>
            </a:extLst>
          </p:cNvPr>
          <p:cNvGrpSpPr/>
          <p:nvPr/>
        </p:nvGrpSpPr>
        <p:grpSpPr>
          <a:xfrm>
            <a:off x="8448261" y="4372801"/>
            <a:ext cx="463826" cy="490331"/>
            <a:chOff x="8680174" y="1311964"/>
            <a:chExt cx="463826" cy="490331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B0EB1868-E8FA-4DB9-918B-2486B5BF62F2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Plus Sign 26">
              <a:extLst>
                <a:ext uri="{FF2B5EF4-FFF2-40B4-BE49-F238E27FC236}">
                  <a16:creationId xmlns:a16="http://schemas.microsoft.com/office/drawing/2014/main" id="{338D9E78-6BE2-4FC4-9916-D58C79ECE921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AutoShape 2" descr="Vetor de ícone de gaiola de pássaro | Vetor Premium">
            <a:extLst>
              <a:ext uri="{FF2B5EF4-FFF2-40B4-BE49-F238E27FC236}">
                <a16:creationId xmlns:a16="http://schemas.microsoft.com/office/drawing/2014/main" id="{AE2E8880-F2F8-4E49-B86E-87EA23B8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Vetor de ícone de gaiola de pássaro | Vetor Premium">
            <a:extLst>
              <a:ext uri="{FF2B5EF4-FFF2-40B4-BE49-F238E27FC236}">
                <a16:creationId xmlns:a16="http://schemas.microsoft.com/office/drawing/2014/main" id="{F4FC3854-3518-411D-9B1A-244B307E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374" l="9744" r="89776">
                        <a14:foregroundMark x1="22684" y1="78435" x2="22684" y2="78435"/>
                        <a14:foregroundMark x1="22364" y1="71565" x2="22364" y2="71565"/>
                        <a14:foregroundMark x1="22364" y1="71565" x2="22364" y2="71565"/>
                        <a14:foregroundMark x1="44888" y1="91374" x2="55112" y2="90096"/>
                        <a14:foregroundMark x1="46166" y1="12300" x2="47764" y2="9585"/>
                        <a14:foregroundMark x1="43770" y1="85463" x2="56070" y2="85144"/>
                        <a14:foregroundMark x1="56709" y1="86741" x2="43291" y2="86741"/>
                        <a14:backgroundMark x1="47764" y1="28754" x2="47764" y2="28754"/>
                        <a14:backgroundMark x1="41054" y1="28275" x2="41054" y2="28275"/>
                        <a14:backgroundMark x1="35783" y1="28275" x2="35783" y2="28275"/>
                        <a14:backgroundMark x1="32588" y1="28275" x2="32588" y2="28275"/>
                        <a14:backgroundMark x1="52236" y1="28435" x2="52236" y2="28435"/>
                        <a14:backgroundMark x1="58626" y1="27796" x2="58626" y2="27796"/>
                        <a14:backgroundMark x1="62300" y1="28435" x2="62300" y2="28435"/>
                        <a14:backgroundMark x1="66613" y1="28275" x2="66613" y2="28275"/>
                        <a14:backgroundMark x1="68211" y1="28275" x2="68211" y2="28275"/>
                        <a14:backgroundMark x1="30671" y1="28275" x2="30671" y2="28275"/>
                        <a14:backgroundMark x1="54633" y1="89776" x2="54633" y2="89776"/>
                        <a14:backgroundMark x1="55591" y1="90096" x2="51278" y2="90575"/>
                        <a14:backgroundMark x1="49042" y1="86262" x2="49042" y2="8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90" y="3154016"/>
            <a:ext cx="2484368" cy="24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F7580-46FA-4297-90CD-33286A6BA1FD}"/>
              </a:ext>
            </a:extLst>
          </p:cNvPr>
          <p:cNvCxnSpPr>
            <a:cxnSpLocks/>
          </p:cNvCxnSpPr>
          <p:nvPr/>
        </p:nvCxnSpPr>
        <p:spPr>
          <a:xfrm>
            <a:off x="5943600" y="1311964"/>
            <a:ext cx="0" cy="28222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236773-AAF1-4932-87B1-E348BC056BA9}"/>
              </a:ext>
            </a:extLst>
          </p:cNvPr>
          <p:cNvGrpSpPr/>
          <p:nvPr/>
        </p:nvGrpSpPr>
        <p:grpSpPr>
          <a:xfrm>
            <a:off x="5711687" y="1311963"/>
            <a:ext cx="463826" cy="490331"/>
            <a:chOff x="8680174" y="1311964"/>
            <a:chExt cx="463826" cy="490331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FDE7499E-9154-4A7C-8CA2-B20B7A78104B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Plus Sign 34">
              <a:extLst>
                <a:ext uri="{FF2B5EF4-FFF2-40B4-BE49-F238E27FC236}">
                  <a16:creationId xmlns:a16="http://schemas.microsoft.com/office/drawing/2014/main" id="{145BFFA9-B085-4561-BAED-46F0B89D1442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8" name="Picture 2" descr="Einstein smoking weed by Luy1589 on DeviantArt">
            <a:extLst>
              <a:ext uri="{FF2B5EF4-FFF2-40B4-BE49-F238E27FC236}">
                <a16:creationId xmlns:a16="http://schemas.microsoft.com/office/drawing/2014/main" id="{D764B6A2-FECE-4A89-8DFF-85C0DB1C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52" y="69289"/>
            <a:ext cx="3120525" cy="4025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304F0A9A-4F6C-4A4F-9272-D3ADA37D0652}"/>
              </a:ext>
            </a:extLst>
          </p:cNvPr>
          <p:cNvSpPr/>
          <p:nvPr/>
        </p:nvSpPr>
        <p:spPr>
          <a:xfrm rot="10640628">
            <a:off x="7493916" y="3238078"/>
            <a:ext cx="1149161" cy="129644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423CA-7E19-4C09-805F-8C66F5B58B97}"/>
              </a:ext>
            </a:extLst>
          </p:cNvPr>
          <p:cNvSpPr txBox="1"/>
          <p:nvPr/>
        </p:nvSpPr>
        <p:spPr>
          <a:xfrm flipH="1">
            <a:off x="6207983" y="-59777"/>
            <a:ext cx="351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Qualquer referencial 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Inercial verá a carga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repouso radiar!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6EB3A-4FA3-4C1C-97CB-C07519BB7ACB}"/>
              </a:ext>
            </a:extLst>
          </p:cNvPr>
          <p:cNvCxnSpPr>
            <a:cxnSpLocks/>
          </p:cNvCxnSpPr>
          <p:nvPr/>
        </p:nvCxnSpPr>
        <p:spPr>
          <a:xfrm flipH="1" flipV="1">
            <a:off x="7964226" y="1325219"/>
            <a:ext cx="2020626" cy="307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1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5.55112E-17 0.3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06A37-D297-42C1-94AF-3464A582E03B}"/>
              </a:ext>
            </a:extLst>
          </p:cNvPr>
          <p:cNvSpPr/>
          <p:nvPr/>
        </p:nvSpPr>
        <p:spPr>
          <a:xfrm>
            <a:off x="0" y="5353878"/>
            <a:ext cx="12192000" cy="15041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A0DD08-DF3D-41E6-BCD5-ECB5D18CAF76}"/>
              </a:ext>
            </a:extLst>
          </p:cNvPr>
          <p:cNvSpPr/>
          <p:nvPr/>
        </p:nvSpPr>
        <p:spPr>
          <a:xfrm>
            <a:off x="0" y="5592416"/>
            <a:ext cx="12192000" cy="12655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C989D-403A-450F-B1F4-CB2AD68302A1}"/>
              </a:ext>
            </a:extLst>
          </p:cNvPr>
          <p:cNvSpPr/>
          <p:nvPr/>
        </p:nvSpPr>
        <p:spPr>
          <a:xfrm>
            <a:off x="0" y="0"/>
            <a:ext cx="12192000" cy="535387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E212B1-B847-4B78-A77C-582A7D276B17}"/>
              </a:ext>
            </a:extLst>
          </p:cNvPr>
          <p:cNvSpPr/>
          <p:nvPr/>
        </p:nvSpPr>
        <p:spPr>
          <a:xfrm>
            <a:off x="699052" y="99393"/>
            <a:ext cx="2994992" cy="28094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22C0DCC-BD3E-4C94-A795-4DB8F91D0585}"/>
              </a:ext>
            </a:extLst>
          </p:cNvPr>
          <p:cNvSpPr/>
          <p:nvPr/>
        </p:nvSpPr>
        <p:spPr>
          <a:xfrm>
            <a:off x="2027582" y="1139687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DD7FE67-FF8C-429D-AAA0-B78B5EC554AD}"/>
              </a:ext>
            </a:extLst>
          </p:cNvPr>
          <p:cNvSpPr/>
          <p:nvPr/>
        </p:nvSpPr>
        <p:spPr>
          <a:xfrm>
            <a:off x="72886" y="1139686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68768AD5-3F0B-4CD2-9210-FA398B5B89F2}"/>
              </a:ext>
            </a:extLst>
          </p:cNvPr>
          <p:cNvSpPr/>
          <p:nvPr/>
        </p:nvSpPr>
        <p:spPr>
          <a:xfrm>
            <a:off x="2239617" y="185531"/>
            <a:ext cx="2994992" cy="227937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E59F06-DB81-4B4C-90FD-B198E31203CE}"/>
              </a:ext>
            </a:extLst>
          </p:cNvPr>
          <p:cNvGrpSpPr/>
          <p:nvPr/>
        </p:nvGrpSpPr>
        <p:grpSpPr>
          <a:xfrm>
            <a:off x="8448261" y="4372801"/>
            <a:ext cx="463826" cy="490331"/>
            <a:chOff x="8680174" y="1311964"/>
            <a:chExt cx="463826" cy="490331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B0EB1868-E8FA-4DB9-918B-2486B5BF62F2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Plus Sign 26">
              <a:extLst>
                <a:ext uri="{FF2B5EF4-FFF2-40B4-BE49-F238E27FC236}">
                  <a16:creationId xmlns:a16="http://schemas.microsoft.com/office/drawing/2014/main" id="{338D9E78-6BE2-4FC4-9916-D58C79ECE921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AutoShape 2" descr="Vetor de ícone de gaiola de pássaro | Vetor Premium">
            <a:extLst>
              <a:ext uri="{FF2B5EF4-FFF2-40B4-BE49-F238E27FC236}">
                <a16:creationId xmlns:a16="http://schemas.microsoft.com/office/drawing/2014/main" id="{AE2E8880-F2F8-4E49-B86E-87EA23B8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Vetor de ícone de gaiola de pássaro | Vetor Premium">
            <a:extLst>
              <a:ext uri="{FF2B5EF4-FFF2-40B4-BE49-F238E27FC236}">
                <a16:creationId xmlns:a16="http://schemas.microsoft.com/office/drawing/2014/main" id="{F4FC3854-3518-411D-9B1A-244B307E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374" l="9744" r="89776">
                        <a14:foregroundMark x1="22684" y1="78435" x2="22684" y2="78435"/>
                        <a14:foregroundMark x1="22364" y1="71565" x2="22364" y2="71565"/>
                        <a14:foregroundMark x1="22364" y1="71565" x2="22364" y2="71565"/>
                        <a14:foregroundMark x1="44888" y1="91374" x2="55112" y2="90096"/>
                        <a14:foregroundMark x1="46166" y1="12300" x2="47764" y2="9585"/>
                        <a14:foregroundMark x1="43770" y1="85463" x2="56070" y2="85144"/>
                        <a14:foregroundMark x1="56709" y1="86741" x2="43291" y2="86741"/>
                        <a14:backgroundMark x1="47764" y1="28754" x2="47764" y2="28754"/>
                        <a14:backgroundMark x1="41054" y1="28275" x2="41054" y2="28275"/>
                        <a14:backgroundMark x1="35783" y1="28275" x2="35783" y2="28275"/>
                        <a14:backgroundMark x1="32588" y1="28275" x2="32588" y2="28275"/>
                        <a14:backgroundMark x1="52236" y1="28435" x2="52236" y2="28435"/>
                        <a14:backgroundMark x1="58626" y1="27796" x2="58626" y2="27796"/>
                        <a14:backgroundMark x1="62300" y1="28435" x2="62300" y2="28435"/>
                        <a14:backgroundMark x1="66613" y1="28275" x2="66613" y2="28275"/>
                        <a14:backgroundMark x1="68211" y1="28275" x2="68211" y2="28275"/>
                        <a14:backgroundMark x1="30671" y1="28275" x2="30671" y2="28275"/>
                        <a14:backgroundMark x1="54633" y1="89776" x2="54633" y2="89776"/>
                        <a14:backgroundMark x1="55591" y1="90096" x2="51278" y2="90575"/>
                        <a14:backgroundMark x1="49042" y1="86262" x2="49042" y2="86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90" y="3154016"/>
            <a:ext cx="2484368" cy="24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F7580-46FA-4297-90CD-33286A6BA1FD}"/>
              </a:ext>
            </a:extLst>
          </p:cNvPr>
          <p:cNvCxnSpPr>
            <a:cxnSpLocks/>
          </p:cNvCxnSpPr>
          <p:nvPr/>
        </p:nvCxnSpPr>
        <p:spPr>
          <a:xfrm>
            <a:off x="5943600" y="1311964"/>
            <a:ext cx="0" cy="28222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236773-AAF1-4932-87B1-E348BC056BA9}"/>
              </a:ext>
            </a:extLst>
          </p:cNvPr>
          <p:cNvGrpSpPr/>
          <p:nvPr/>
        </p:nvGrpSpPr>
        <p:grpSpPr>
          <a:xfrm>
            <a:off x="5711687" y="1311963"/>
            <a:ext cx="463826" cy="490331"/>
            <a:chOff x="8680174" y="1311964"/>
            <a:chExt cx="463826" cy="490331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FDE7499E-9154-4A7C-8CA2-B20B7A78104B}"/>
                </a:ext>
              </a:extLst>
            </p:cNvPr>
            <p:cNvSpPr/>
            <p:nvPr/>
          </p:nvSpPr>
          <p:spPr>
            <a:xfrm>
              <a:off x="8680174" y="1311964"/>
              <a:ext cx="463826" cy="4903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Plus Sign 34">
              <a:extLst>
                <a:ext uri="{FF2B5EF4-FFF2-40B4-BE49-F238E27FC236}">
                  <a16:creationId xmlns:a16="http://schemas.microsoft.com/office/drawing/2014/main" id="{145BFFA9-B085-4561-BAED-46F0B89D1442}"/>
                </a:ext>
              </a:extLst>
            </p:cNvPr>
            <p:cNvSpPr/>
            <p:nvPr/>
          </p:nvSpPr>
          <p:spPr>
            <a:xfrm>
              <a:off x="8726556" y="1363316"/>
              <a:ext cx="371061" cy="38762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304F0A9A-4F6C-4A4F-9272-D3ADA37D0652}"/>
              </a:ext>
            </a:extLst>
          </p:cNvPr>
          <p:cNvSpPr/>
          <p:nvPr/>
        </p:nvSpPr>
        <p:spPr>
          <a:xfrm rot="10640628">
            <a:off x="4774225" y="2628376"/>
            <a:ext cx="1149161" cy="129644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423CA-7E19-4C09-805F-8C66F5B58B97}"/>
              </a:ext>
            </a:extLst>
          </p:cNvPr>
          <p:cNvSpPr txBox="1"/>
          <p:nvPr/>
        </p:nvSpPr>
        <p:spPr>
          <a:xfrm flipH="1">
            <a:off x="8795469" y="1199735"/>
            <a:ext cx="3512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eu vejo a carga acelerada, logo ela também irradia! Sua Teoria já era!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6EB3A-4FA3-4C1C-97CB-C07519BB7ACB}"/>
              </a:ext>
            </a:extLst>
          </p:cNvPr>
          <p:cNvCxnSpPr>
            <a:cxnSpLocks/>
          </p:cNvCxnSpPr>
          <p:nvPr/>
        </p:nvCxnSpPr>
        <p:spPr>
          <a:xfrm flipH="1">
            <a:off x="8825947" y="3011421"/>
            <a:ext cx="1510749" cy="16264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Otras músicas. Otros mundos.: Philip Glass / Robert Wilson - EINSTEIN ON  THE BEACH">
            <a:extLst>
              <a:ext uri="{FF2B5EF4-FFF2-40B4-BE49-F238E27FC236}">
                <a16:creationId xmlns:a16="http://schemas.microsoft.com/office/drawing/2014/main" id="{14A3644D-04CB-4047-BEDC-F889E875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00" l="0" r="100000">
                        <a14:foregroundMark x1="17813" y1="74750" x2="19375" y2="37750"/>
                        <a14:foregroundMark x1="14375" y1="78250" x2="46250" y2="89250"/>
                        <a14:foregroundMark x1="37813" y1="37250" x2="33125" y2="8500"/>
                        <a14:foregroundMark x1="21250" y1="33500" x2="26875" y2="22500"/>
                        <a14:foregroundMark x1="26250" y1="11250" x2="24688" y2="4750"/>
                        <a14:foregroundMark x1="40000" y1="12000" x2="33750" y2="750"/>
                        <a14:foregroundMark x1="37813" y1="55000" x2="58750" y2="84750"/>
                        <a14:foregroundMark x1="30312" y1="51000" x2="29688" y2="58750"/>
                        <a14:foregroundMark x1="49688" y1="65000" x2="60625" y2="70500"/>
                        <a14:foregroundMark x1="60625" y1="70500" x2="76563" y2="93000"/>
                        <a14:foregroundMark x1="40000" y1="96500" x2="0" y2="92500"/>
                        <a14:foregroundMark x1="25000" y1="17500" x2="24063" y2="15250"/>
                        <a14:foregroundMark x1="45625" y1="12000" x2="37813" y2="3250"/>
                        <a14:backgroundMark x1="51563" y1="11250" x2="87500" y2="94750"/>
                        <a14:backgroundMark x1="4688" y1="50000" x2="15000" y2="10250"/>
                        <a14:backgroundMark x1="88438" y1="19000" x2="68125" y2="8500"/>
                        <a14:backgroundMark x1="95313" y1="12500" x2="46875" y2="1500"/>
                        <a14:backgroundMark x1="4063" y1="13000" x2="22188" y2="4750"/>
                        <a14:backgroundMark x1="36563" y1="1500" x2="20625" y2="1500"/>
                        <a14:backgroundMark x1="11875" y1="39000" x2="10938" y2="3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6" y="3212146"/>
            <a:ext cx="1920012" cy="24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9E10BA-79F0-4C8E-B7AB-578A99A93F53}"/>
              </a:ext>
            </a:extLst>
          </p:cNvPr>
          <p:cNvCxnSpPr>
            <a:cxnSpLocks/>
          </p:cNvCxnSpPr>
          <p:nvPr/>
        </p:nvCxnSpPr>
        <p:spPr>
          <a:xfrm flipH="1" flipV="1">
            <a:off x="920922" y="3637721"/>
            <a:ext cx="1986377" cy="7088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AF85D5A-3672-4683-AB41-336A5B3A0184}"/>
              </a:ext>
            </a:extLst>
          </p:cNvPr>
          <p:cNvSpPr txBox="1"/>
          <p:nvPr/>
        </p:nvSpPr>
        <p:spPr>
          <a:xfrm flipH="1">
            <a:off x="8795469" y="1195539"/>
            <a:ext cx="3512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eu vejo a carga acelerada, logo ela também irradia! Sua Teoria já era!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E450F8-CB1B-44A0-AD8D-43146C950665}"/>
                  </a:ext>
                </a:extLst>
              </p:cNvPr>
              <p:cNvSpPr txBox="1"/>
              <p:nvPr/>
            </p:nvSpPr>
            <p:spPr>
              <a:xfrm flipH="1">
                <a:off x="1920012" y="4334725"/>
                <a:ext cx="35124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 Sch$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de-DE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e! Jetzt geht es wieder los</a:t>
                </a:r>
                <a:endPara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E450F8-CB1B-44A0-AD8D-43146C95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0012" y="4334725"/>
                <a:ext cx="3512487" cy="954107"/>
              </a:xfrm>
              <a:prstGeom prst="rect">
                <a:avLst/>
              </a:prstGeom>
              <a:blipFill>
                <a:blip r:embed="rId6"/>
                <a:stretch>
                  <a:fillRect l="-3646" t="-6369" b="-165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5.55112E-17 0.3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7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F56989-B513-4931-AFD6-912B45CBDDC3}"/>
              </a:ext>
            </a:extLst>
          </p:cNvPr>
          <p:cNvCxnSpPr/>
          <p:nvPr/>
        </p:nvCxnSpPr>
        <p:spPr>
          <a:xfrm flipV="1">
            <a:off x="2623930" y="808383"/>
            <a:ext cx="0" cy="5393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9CF02A-EDF8-42EC-A0AC-8061692062DF}"/>
              </a:ext>
            </a:extLst>
          </p:cNvPr>
          <p:cNvCxnSpPr>
            <a:cxnSpLocks/>
          </p:cNvCxnSpPr>
          <p:nvPr/>
        </p:nvCxnSpPr>
        <p:spPr>
          <a:xfrm>
            <a:off x="2623930" y="6202017"/>
            <a:ext cx="5883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EFEC2C-1D06-46F5-845C-29813DFCE6D1}"/>
              </a:ext>
            </a:extLst>
          </p:cNvPr>
          <p:cNvSpPr txBox="1"/>
          <p:nvPr/>
        </p:nvSpPr>
        <p:spPr>
          <a:xfrm>
            <a:off x="2623930" y="65598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7962B-3349-4C30-A835-030EFA091404}"/>
              </a:ext>
            </a:extLst>
          </p:cNvPr>
          <p:cNvSpPr txBox="1"/>
          <p:nvPr/>
        </p:nvSpPr>
        <p:spPr>
          <a:xfrm>
            <a:off x="8334611" y="6101652"/>
            <a:ext cx="34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z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E3861893-EFB3-41E9-8780-3E5BFB509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F95B4C-A24D-44DC-8A99-A8C777B3D95A}"/>
              </a:ext>
            </a:extLst>
          </p:cNvPr>
          <p:cNvGrpSpPr/>
          <p:nvPr/>
        </p:nvGrpSpPr>
        <p:grpSpPr>
          <a:xfrm>
            <a:off x="2140576" y="5207983"/>
            <a:ext cx="1182755" cy="1478444"/>
            <a:chOff x="2173357" y="4915596"/>
            <a:chExt cx="1182755" cy="1478444"/>
          </a:xfrm>
        </p:grpSpPr>
        <p:pic>
          <p:nvPicPr>
            <p:cNvPr id="7" name="Picture 4" descr="Otras músicas. Otros mundos.: Philip Glass / Robert Wilson - EINSTEIN ON  THE BEACH">
              <a:extLst>
                <a:ext uri="{FF2B5EF4-FFF2-40B4-BE49-F238E27FC236}">
                  <a16:creationId xmlns:a16="http://schemas.microsoft.com/office/drawing/2014/main" id="{1CC1B308-B5DA-4DC6-A176-4AE1E48BA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500" l="0" r="100000">
                          <a14:foregroundMark x1="17813" y1="74750" x2="19375" y2="37750"/>
                          <a14:foregroundMark x1="14375" y1="78250" x2="46250" y2="89250"/>
                          <a14:foregroundMark x1="37813" y1="37250" x2="33125" y2="8500"/>
                          <a14:foregroundMark x1="21250" y1="33500" x2="26875" y2="22500"/>
                          <a14:foregroundMark x1="26250" y1="11250" x2="24688" y2="4750"/>
                          <a14:foregroundMark x1="40000" y1="12000" x2="33750" y2="750"/>
                          <a14:foregroundMark x1="37813" y1="55000" x2="58750" y2="84750"/>
                          <a14:foregroundMark x1="30312" y1="51000" x2="29688" y2="58750"/>
                          <a14:foregroundMark x1="49688" y1="65000" x2="60625" y2="70500"/>
                          <a14:foregroundMark x1="60625" y1="70500" x2="76563" y2="93000"/>
                          <a14:foregroundMark x1="40000" y1="96500" x2="0" y2="92500"/>
                          <a14:foregroundMark x1="25000" y1="17500" x2="24063" y2="15250"/>
                          <a14:foregroundMark x1="45625" y1="12000" x2="37813" y2="3250"/>
                          <a14:backgroundMark x1="51563" y1="11250" x2="87500" y2="94750"/>
                          <a14:backgroundMark x1="4688" y1="50000" x2="15000" y2="10250"/>
                          <a14:backgroundMark x1="88438" y1="19000" x2="68125" y2="8500"/>
                          <a14:backgroundMark x1="95313" y1="12500" x2="46875" y2="1500"/>
                          <a14:backgroundMark x1="4063" y1="13000" x2="22188" y2="4750"/>
                          <a14:backgroundMark x1="36563" y1="1500" x2="20625" y2="1500"/>
                          <a14:backgroundMark x1="11875" y1="39000" x2="10938" y2="3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357" y="4915596"/>
              <a:ext cx="1182755" cy="147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Flashlight PNG - Flashlight Icon, Flashlight Shining, Flashlight In The  Dark, Flashlight Clip. - CleanPNG / KissPNG">
              <a:extLst>
                <a:ext uri="{FF2B5EF4-FFF2-40B4-BE49-F238E27FC236}">
                  <a16:creationId xmlns:a16="http://schemas.microsoft.com/office/drawing/2014/main" id="{29BBD97A-D62E-438F-B9B6-165488DA0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875" l="1538" r="100000">
                          <a14:foregroundMark x1="13077" y1="71250" x2="7692" y2="58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18866">
              <a:off x="2334542" y="5265541"/>
              <a:ext cx="578776" cy="356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957851C-7647-46D9-8511-0A24F78D8DFD}"/>
              </a:ext>
            </a:extLst>
          </p:cNvPr>
          <p:cNvSpPr/>
          <p:nvPr/>
        </p:nvSpPr>
        <p:spPr>
          <a:xfrm>
            <a:off x="2504063" y="5937689"/>
            <a:ext cx="291547" cy="27166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4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00039 -0.55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48047 -0.7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265</Words>
  <Application>Microsoft Office PowerPoint</Application>
  <PresentationFormat>Widescreen</PresentationFormat>
  <Paragraphs>60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Trebbi</dc:creator>
  <cp:lastModifiedBy>minecraft xd</cp:lastModifiedBy>
  <cp:revision>44</cp:revision>
  <dcterms:created xsi:type="dcterms:W3CDTF">2023-11-06T17:31:12Z</dcterms:created>
  <dcterms:modified xsi:type="dcterms:W3CDTF">2023-11-08T10:45:53Z</dcterms:modified>
</cp:coreProperties>
</file>